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83" r:id="rId3"/>
    <p:sldId id="284" r:id="rId4"/>
    <p:sldId id="285" r:id="rId5"/>
    <p:sldId id="286" r:id="rId6"/>
    <p:sldId id="287"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36" autoAdjust="0"/>
    <p:restoredTop sz="95231" autoAdjust="0"/>
  </p:normalViewPr>
  <p:slideViewPr>
    <p:cSldViewPr snapToGrid="0">
      <p:cViewPr varScale="1">
        <p:scale>
          <a:sx n="125" d="100"/>
          <a:sy n="125" d="100"/>
        </p:scale>
        <p:origin x="91"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57B16B-BDAC-4018-A10C-F55F2F27F03C}" type="datetimeFigureOut">
              <a:rPr lang="es-ES" smtClean="0"/>
              <a:t>17/04/2024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1862B2-04A9-4D1D-8928-29CE22129E7E}" type="slidenum">
              <a:rPr lang="es-ES" smtClean="0"/>
              <a:t>‹Nº›</a:t>
            </a:fld>
            <a:endParaRPr lang="es-ES"/>
          </a:p>
        </p:txBody>
      </p:sp>
    </p:spTree>
    <p:extLst>
      <p:ext uri="{BB962C8B-B14F-4D97-AF65-F5344CB8AC3E}">
        <p14:creationId xmlns:p14="http://schemas.microsoft.com/office/powerpoint/2010/main" val="1698271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651862B2-04A9-4D1D-8928-29CE22129E7E}" type="slidenum">
              <a:rPr lang="es-ES" smtClean="0"/>
              <a:t>6</a:t>
            </a:fld>
            <a:endParaRPr lang="es-ES"/>
          </a:p>
        </p:txBody>
      </p:sp>
    </p:spTree>
    <p:extLst>
      <p:ext uri="{BB962C8B-B14F-4D97-AF65-F5344CB8AC3E}">
        <p14:creationId xmlns:p14="http://schemas.microsoft.com/office/powerpoint/2010/main" val="2789742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004D5BC-F1B9-4EBF-8F0B-0A7A5905EB76}"/>
              </a:ext>
            </a:extLst>
          </p:cNvPr>
          <p:cNvSpPr>
            <a:spLocks noGrp="1"/>
          </p:cNvSpPr>
          <p:nvPr>
            <p:ph idx="1"/>
          </p:nvPr>
        </p:nvSpPr>
        <p:spPr>
          <a:xfrm>
            <a:off x="838200" y="2488019"/>
            <a:ext cx="10515600" cy="3688944"/>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Marcador de fecha 3">
            <a:extLst>
              <a:ext uri="{FF2B5EF4-FFF2-40B4-BE49-F238E27FC236}">
                <a16:creationId xmlns:a16="http://schemas.microsoft.com/office/drawing/2014/main" id="{DB6279D5-2D3D-4027-8DD0-59FC0200E9C0}"/>
              </a:ext>
            </a:extLst>
          </p:cNvPr>
          <p:cNvSpPr>
            <a:spLocks noGrp="1"/>
          </p:cNvSpPr>
          <p:nvPr>
            <p:ph type="dt" sz="half" idx="10"/>
          </p:nvPr>
        </p:nvSpPr>
        <p:spPr/>
        <p:txBody>
          <a:bodyPr/>
          <a:lstStyle/>
          <a:p>
            <a:fld id="{AAC4B86C-D88F-4C29-AC73-0C6FE67BF104}" type="datetime1">
              <a:rPr lang="es-ES" smtClean="0"/>
              <a:t>17/04/2024</a:t>
            </a:fld>
            <a:endParaRPr lang="es-ES" dirty="0"/>
          </a:p>
        </p:txBody>
      </p:sp>
      <p:sp>
        <p:nvSpPr>
          <p:cNvPr id="6" name="Marcador de número de diapositiva 5">
            <a:extLst>
              <a:ext uri="{FF2B5EF4-FFF2-40B4-BE49-F238E27FC236}">
                <a16:creationId xmlns:a16="http://schemas.microsoft.com/office/drawing/2014/main" id="{A915514D-52B0-4EE6-835B-E23510EA4D56}"/>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74BA53FB-3A39-4705-B5FD-449EBA27E835}" type="slidenum">
              <a:rPr lang="es-ES" smtClean="0"/>
              <a:pPr/>
              <a:t>‹Nº›</a:t>
            </a:fld>
            <a:r>
              <a:rPr lang="es-ES" dirty="0"/>
              <a:t>  </a:t>
            </a:r>
          </a:p>
        </p:txBody>
      </p:sp>
    </p:spTree>
    <p:extLst>
      <p:ext uri="{BB962C8B-B14F-4D97-AF65-F5344CB8AC3E}">
        <p14:creationId xmlns:p14="http://schemas.microsoft.com/office/powerpoint/2010/main" val="179731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0F78AA-C274-44E9-AD3F-D34B422788BE}"/>
              </a:ext>
            </a:extLst>
          </p:cNvPr>
          <p:cNvSpPr>
            <a:spLocks noGrp="1"/>
          </p:cNvSpPr>
          <p:nvPr>
            <p:ph type="ctrTitle"/>
          </p:nvPr>
        </p:nvSpPr>
        <p:spPr>
          <a:xfrm>
            <a:off x="782781" y="402122"/>
            <a:ext cx="10626437" cy="736367"/>
          </a:xfrm>
        </p:spPr>
        <p:txBody>
          <a:bodyPr anchor="b"/>
          <a:lstStyle>
            <a:lvl1pPr algn="l">
              <a:defRPr lang="es-ES" sz="4000" b="1" kern="1200" dirty="0">
                <a:solidFill>
                  <a:schemeClr val="accent1"/>
                </a:solidFill>
                <a:latin typeface="Nexa Book" panose="02000000000000000000" pitchFamily="2" charset="0"/>
                <a:ea typeface="+mn-ea"/>
                <a:cs typeface="+mn-cs"/>
              </a:defRPr>
            </a:lvl1pPr>
          </a:lstStyle>
          <a:p>
            <a:r>
              <a:rPr lang="es-ES" dirty="0"/>
              <a:t>Haga clic para modificar el estilo de título</a:t>
            </a:r>
          </a:p>
        </p:txBody>
      </p:sp>
      <p:sp>
        <p:nvSpPr>
          <p:cNvPr id="3" name="Subtítulo 2">
            <a:extLst>
              <a:ext uri="{FF2B5EF4-FFF2-40B4-BE49-F238E27FC236}">
                <a16:creationId xmlns:a16="http://schemas.microsoft.com/office/drawing/2014/main" id="{E0EB552A-4BC2-4A31-814A-F4F913DFAE90}"/>
              </a:ext>
            </a:extLst>
          </p:cNvPr>
          <p:cNvSpPr>
            <a:spLocks noGrp="1"/>
          </p:cNvSpPr>
          <p:nvPr>
            <p:ph type="subTitle" idx="1"/>
          </p:nvPr>
        </p:nvSpPr>
        <p:spPr>
          <a:xfrm>
            <a:off x="1524000" y="3952912"/>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437EAB3-5E48-411D-A709-258713EC77A4}"/>
              </a:ext>
            </a:extLst>
          </p:cNvPr>
          <p:cNvSpPr>
            <a:spLocks noGrp="1"/>
          </p:cNvSpPr>
          <p:nvPr>
            <p:ph type="dt" sz="half" idx="10"/>
          </p:nvPr>
        </p:nvSpPr>
        <p:spPr/>
        <p:txBody>
          <a:bodyPr/>
          <a:lstStyle/>
          <a:p>
            <a:fld id="{E9B96603-7C84-4027-93ED-263820AC3C2D}" type="datetime1">
              <a:rPr lang="es-ES" smtClean="0"/>
              <a:t>17/04/2024</a:t>
            </a:fld>
            <a:endParaRPr lang="es-ES"/>
          </a:p>
        </p:txBody>
      </p:sp>
      <p:sp>
        <p:nvSpPr>
          <p:cNvPr id="6" name="Marcador de número de diapositiva 5">
            <a:extLst>
              <a:ext uri="{FF2B5EF4-FFF2-40B4-BE49-F238E27FC236}">
                <a16:creationId xmlns:a16="http://schemas.microsoft.com/office/drawing/2014/main" id="{6D47BFAB-A6B1-457A-B478-F33E38B2B1A3}"/>
              </a:ext>
            </a:extLst>
          </p:cNvPr>
          <p:cNvSpPr>
            <a:spLocks noGrp="1"/>
          </p:cNvSpPr>
          <p:nvPr>
            <p:ph type="sldNum" sz="quarter" idx="12"/>
          </p:nvPr>
        </p:nvSpPr>
        <p:spPr>
          <a:xfrm>
            <a:off x="8610600" y="6356350"/>
            <a:ext cx="2743200" cy="365125"/>
          </a:xfrm>
          <a:prstGeom prst="rect">
            <a:avLst/>
          </a:prstGeom>
        </p:spPr>
        <p:txBody>
          <a:bodyPr/>
          <a:lstStyle/>
          <a:p>
            <a:pPr algn="r"/>
            <a:fld id="{74BA53FB-3A39-4705-B5FD-449EBA27E835}" type="slidenum">
              <a:rPr lang="es-ES" smtClean="0"/>
              <a:pPr algn="r"/>
              <a:t>‹Nº›</a:t>
            </a:fld>
            <a:endParaRPr lang="es-ES" dirty="0"/>
          </a:p>
        </p:txBody>
      </p:sp>
    </p:spTree>
    <p:extLst>
      <p:ext uri="{BB962C8B-B14F-4D97-AF65-F5344CB8AC3E}">
        <p14:creationId xmlns:p14="http://schemas.microsoft.com/office/powerpoint/2010/main" val="3009482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E075F28-7150-4164-84C1-EFB7ABF6BA64}"/>
              </a:ext>
            </a:extLst>
          </p:cNvPr>
          <p:cNvSpPr>
            <a:spLocks noGrp="1"/>
          </p:cNvSpPr>
          <p:nvPr>
            <p:ph type="dt" sz="half" idx="10"/>
          </p:nvPr>
        </p:nvSpPr>
        <p:spPr/>
        <p:txBody>
          <a:bodyPr/>
          <a:lstStyle/>
          <a:p>
            <a:fld id="{D8261AA4-D727-44EC-927E-D88E27FE461F}" type="datetime1">
              <a:rPr lang="es-ES" smtClean="0"/>
              <a:t>17/04/2024</a:t>
            </a:fld>
            <a:endParaRPr lang="es-ES"/>
          </a:p>
        </p:txBody>
      </p:sp>
      <p:sp>
        <p:nvSpPr>
          <p:cNvPr id="4" name="Marcador de número de diapositiva 3">
            <a:extLst>
              <a:ext uri="{FF2B5EF4-FFF2-40B4-BE49-F238E27FC236}">
                <a16:creationId xmlns:a16="http://schemas.microsoft.com/office/drawing/2014/main" id="{0AC60098-8DB0-4167-8396-C660BA30A7EF}"/>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74BA53FB-3A39-4705-B5FD-449EBA27E835}" type="slidenum">
              <a:rPr lang="es-ES" smtClean="0"/>
              <a:pPr/>
              <a:t>‹Nº›</a:t>
            </a:fld>
            <a:endParaRPr lang="es-ES"/>
          </a:p>
        </p:txBody>
      </p:sp>
    </p:spTree>
    <p:extLst>
      <p:ext uri="{BB962C8B-B14F-4D97-AF65-F5344CB8AC3E}">
        <p14:creationId xmlns:p14="http://schemas.microsoft.com/office/powerpoint/2010/main" val="23185339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E178361-2979-4478-B496-CB649B9B60FD}"/>
              </a:ext>
            </a:extLst>
          </p:cNvPr>
          <p:cNvSpPr>
            <a:spLocks noGrp="1"/>
          </p:cNvSpPr>
          <p:nvPr>
            <p:ph type="title"/>
          </p:nvPr>
        </p:nvSpPr>
        <p:spPr>
          <a:xfrm>
            <a:off x="661554" y="519706"/>
            <a:ext cx="10868891" cy="797443"/>
          </a:xfrm>
          <a:prstGeom prst="rect">
            <a:avLst/>
          </a:prstGeom>
        </p:spPr>
        <p:txBody>
          <a:bodyPr vert="horz" lIns="91440" tIns="45720" rIns="91440" bIns="45720" rtlCol="0" anchor="ctr">
            <a:noAutofit/>
          </a:bodyPr>
          <a:lstStyle/>
          <a:p>
            <a:r>
              <a:rPr lang="es-ES" dirty="0"/>
              <a:t>Haga clic para modificar el estilo de título </a:t>
            </a:r>
          </a:p>
        </p:txBody>
      </p:sp>
      <p:sp>
        <p:nvSpPr>
          <p:cNvPr id="3" name="Marcador de texto 2">
            <a:extLst>
              <a:ext uri="{FF2B5EF4-FFF2-40B4-BE49-F238E27FC236}">
                <a16:creationId xmlns:a16="http://schemas.microsoft.com/office/drawing/2014/main" id="{69D31172-1DB2-45D5-83AF-3FDC0E2A9C70}"/>
              </a:ext>
            </a:extLst>
          </p:cNvPr>
          <p:cNvSpPr>
            <a:spLocks noGrp="1"/>
          </p:cNvSpPr>
          <p:nvPr>
            <p:ph type="body" idx="1"/>
          </p:nvPr>
        </p:nvSpPr>
        <p:spPr>
          <a:xfrm>
            <a:off x="838200" y="2258437"/>
            <a:ext cx="10515600" cy="3982875"/>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Marcador de fecha 3">
            <a:extLst>
              <a:ext uri="{FF2B5EF4-FFF2-40B4-BE49-F238E27FC236}">
                <a16:creationId xmlns:a16="http://schemas.microsoft.com/office/drawing/2014/main" id="{DE1F17B7-E2B5-4E5C-9D5C-9DE7086686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12AF5D-2D00-490B-891C-C53FC86CB42C}" type="datetime1">
              <a:rPr lang="es-ES" smtClean="0"/>
              <a:t>17/04/2024</a:t>
            </a:fld>
            <a:endParaRPr lang="es-ES"/>
          </a:p>
        </p:txBody>
      </p:sp>
      <p:sp>
        <p:nvSpPr>
          <p:cNvPr id="5" name="Marcador de número de diapositiva 5">
            <a:extLst>
              <a:ext uri="{FF2B5EF4-FFF2-40B4-BE49-F238E27FC236}">
                <a16:creationId xmlns:a16="http://schemas.microsoft.com/office/drawing/2014/main" id="{93EBACA6-2FA3-9D1A-9B02-3D1AF54C6AA4}"/>
              </a:ext>
            </a:extLst>
          </p:cNvPr>
          <p:cNvSpPr>
            <a:spLocks noGrp="1"/>
          </p:cNvSpPr>
          <p:nvPr>
            <p:ph type="sldNum" sz="quarter" idx="4"/>
          </p:nvPr>
        </p:nvSpPr>
        <p:spPr>
          <a:xfrm>
            <a:off x="8610600" y="6356350"/>
            <a:ext cx="2743200" cy="365125"/>
          </a:xfrm>
          <a:prstGeom prst="rect">
            <a:avLst/>
          </a:prstGeom>
        </p:spPr>
        <p:txBody>
          <a:bodyPr/>
          <a:lstStyle>
            <a:lvl1pPr algn="r">
              <a:defRPr b="1"/>
            </a:lvl1pPr>
          </a:lstStyle>
          <a:p>
            <a:fld id="{74BA53FB-3A39-4705-B5FD-449EBA27E835}" type="slidenum">
              <a:rPr lang="es-ES" smtClean="0"/>
              <a:pPr/>
              <a:t>‹Nº›</a:t>
            </a:fld>
            <a:r>
              <a:rPr lang="es-ES"/>
              <a:t>  </a:t>
            </a:r>
            <a:endParaRPr lang="es-ES" dirty="0"/>
          </a:p>
        </p:txBody>
      </p:sp>
    </p:spTree>
    <p:extLst>
      <p:ext uri="{BB962C8B-B14F-4D97-AF65-F5344CB8AC3E}">
        <p14:creationId xmlns:p14="http://schemas.microsoft.com/office/powerpoint/2010/main" val="3491371117"/>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5" r:id="rId3"/>
  </p:sldLayoutIdLst>
  <p:hf hdr="0" ftr="0" dt="0"/>
  <p:txStyles>
    <p:titleStyle>
      <a:lvl1pPr algn="l" defTabSz="914400" rtl="0" eaLnBrk="1" latinLnBrk="0" hangingPunct="1">
        <a:lnSpc>
          <a:spcPct val="90000"/>
        </a:lnSpc>
        <a:spcBef>
          <a:spcPct val="0"/>
        </a:spcBef>
        <a:buNone/>
        <a:defRPr lang="es-ES" sz="4000" b="1" kern="1200" dirty="0">
          <a:solidFill>
            <a:schemeClr val="accent1"/>
          </a:solidFill>
          <a:latin typeface="Nexa Book" panose="02000000000000000000" pitchFamily="2" charset="0"/>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image" Target="cid:image007.jpg@01D8F9DC.F69AC8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youtu.be/0sYtKiOXWA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conomiasocial.fundae.es/landing/cerm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eur03.safelinks.protection.outlook.com/?url=https%3A%2F%2Feconomiasocial.fundae.es%2Flanding%2Fcermi&amp;data=05%7C02%7Cjlopezh%40ilunion.com%7Cb85f69174f5e40e6a0b508dc5e21ea51%7Cbab5b22cd82b452e9cad04f9708f4bbd%7C0%7C0%7C638488746956156592%7CUnknown%7CTWFpbGZsb3d8eyJWIjoiMC4wLjAwMDAiLCJQIjoiV2luMzIiLCJBTiI6Ik1haWwiLCJXVCI6Mn0%3D%7C0%7C%7C%7C&amp;sdata=%2B3jRXyF7dVqrAtSbcUFNQvHyaeq4AKX91jp3mo3EFJA%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2EE74B-4F05-4ABA-BAF8-3C1DB5003208}"/>
              </a:ext>
            </a:extLst>
          </p:cNvPr>
          <p:cNvSpPr>
            <a:spLocks noGrp="1"/>
          </p:cNvSpPr>
          <p:nvPr>
            <p:ph type="ctrTitle" idx="4294967295"/>
          </p:nvPr>
        </p:nvSpPr>
        <p:spPr>
          <a:xfrm>
            <a:off x="692160" y="1100860"/>
            <a:ext cx="9661525" cy="3430587"/>
          </a:xfrm>
        </p:spPr>
        <p:txBody>
          <a:bodyPr vert="horz" lIns="91440" tIns="45720" rIns="91440" bIns="45720" rtlCol="0" anchor="t">
            <a:normAutofit fontScale="90000"/>
          </a:bodyPr>
          <a:lstStyle/>
          <a:p>
            <a:pPr algn="l"/>
            <a:r>
              <a:rPr lang="es-ES" sz="4400" b="1" dirty="0">
                <a:solidFill>
                  <a:schemeClr val="accent1"/>
                </a:solidFill>
                <a:latin typeface="+mj-lt"/>
                <a:ea typeface="+mj-ea"/>
                <a:cs typeface="+mj-cs"/>
              </a:rPr>
              <a:t>CERMI y Entidades asociadas</a:t>
            </a:r>
            <a:br>
              <a:rPr lang="es-ES" sz="4000" b="1" kern="1200" dirty="0">
                <a:solidFill>
                  <a:schemeClr val="accent1"/>
                </a:solidFill>
                <a:latin typeface="+mj-lt"/>
                <a:ea typeface="+mj-ea"/>
                <a:cs typeface="+mj-cs"/>
              </a:rPr>
            </a:br>
            <a:br>
              <a:rPr lang="es-ES" sz="4000" b="1" kern="1200" dirty="0">
                <a:solidFill>
                  <a:schemeClr val="accent1"/>
                </a:solidFill>
                <a:latin typeface="+mj-lt"/>
                <a:ea typeface="+mj-ea"/>
                <a:cs typeface="+mj-cs"/>
              </a:rPr>
            </a:br>
            <a:br>
              <a:rPr lang="es-ES" sz="4000" b="1" kern="1200" dirty="0">
                <a:solidFill>
                  <a:schemeClr val="accent1"/>
                </a:solidFill>
                <a:latin typeface="+mj-lt"/>
                <a:ea typeface="+mj-ea"/>
                <a:cs typeface="+mj-cs"/>
              </a:rPr>
            </a:br>
            <a:r>
              <a:rPr lang="es-ES" sz="4000" b="1" kern="1200" dirty="0">
                <a:solidFill>
                  <a:schemeClr val="accent1"/>
                </a:solidFill>
                <a:latin typeface="+mj-lt"/>
                <a:ea typeface="+mj-ea"/>
                <a:cs typeface="+mj-cs"/>
              </a:rPr>
              <a:t>Digitalizando la Economía Social</a:t>
            </a:r>
            <a:br>
              <a:rPr lang="es-ES" sz="3600" b="1" kern="1200" dirty="0">
                <a:solidFill>
                  <a:schemeClr val="accent1"/>
                </a:solidFill>
                <a:latin typeface="+mj-lt"/>
                <a:ea typeface="+mj-ea"/>
                <a:cs typeface="+mj-cs"/>
              </a:rPr>
            </a:br>
            <a:br>
              <a:rPr lang="es-ES" sz="3600" b="1" kern="1200" dirty="0">
                <a:solidFill>
                  <a:schemeClr val="accent1"/>
                </a:solidFill>
                <a:latin typeface="+mj-lt"/>
                <a:ea typeface="+mj-ea"/>
                <a:cs typeface="+mj-cs"/>
              </a:rPr>
            </a:br>
            <a:br>
              <a:rPr lang="es-ES" sz="3600" b="1" kern="1200" dirty="0">
                <a:solidFill>
                  <a:schemeClr val="accent1"/>
                </a:solidFill>
                <a:latin typeface="+mj-lt"/>
                <a:ea typeface="+mj-ea"/>
                <a:cs typeface="+mj-cs"/>
              </a:rPr>
            </a:br>
            <a:br>
              <a:rPr lang="es-ES" sz="3100" kern="1200" dirty="0">
                <a:solidFill>
                  <a:schemeClr val="tx1"/>
                </a:solidFill>
                <a:latin typeface="+mj-lt"/>
                <a:ea typeface="+mj-ea"/>
                <a:cs typeface="+mj-cs"/>
              </a:rPr>
            </a:br>
            <a:br>
              <a:rPr lang="en-US" sz="3100" kern="1200" dirty="0">
                <a:solidFill>
                  <a:schemeClr val="tx1"/>
                </a:solidFill>
                <a:latin typeface="+mj-lt"/>
                <a:ea typeface="+mj-ea"/>
                <a:cs typeface="+mj-cs"/>
              </a:rPr>
            </a:br>
            <a:br>
              <a:rPr lang="en-US" sz="3100" kern="1200" dirty="0">
                <a:solidFill>
                  <a:schemeClr val="tx1"/>
                </a:solidFill>
                <a:latin typeface="+mj-lt"/>
                <a:ea typeface="+mj-ea"/>
                <a:cs typeface="+mj-cs"/>
              </a:rPr>
            </a:br>
            <a:br>
              <a:rPr lang="en-US" sz="3100" kern="1200" dirty="0">
                <a:solidFill>
                  <a:schemeClr val="tx1"/>
                </a:solidFill>
                <a:latin typeface="+mj-lt"/>
                <a:ea typeface="+mj-ea"/>
                <a:cs typeface="+mj-cs"/>
              </a:rPr>
            </a:br>
            <a:endParaRPr lang="en-US" sz="3100" kern="1200" dirty="0">
              <a:solidFill>
                <a:schemeClr val="tx1"/>
              </a:solidFill>
              <a:latin typeface="+mj-lt"/>
              <a:ea typeface="+mj-ea"/>
              <a:cs typeface="+mj-cs"/>
            </a:endParaRPr>
          </a:p>
        </p:txBody>
      </p:sp>
      <p:sp>
        <p:nvSpPr>
          <p:cNvPr id="3" name="Subtítulo 2">
            <a:extLst>
              <a:ext uri="{FF2B5EF4-FFF2-40B4-BE49-F238E27FC236}">
                <a16:creationId xmlns:a16="http://schemas.microsoft.com/office/drawing/2014/main" id="{41051464-745A-43F1-9D52-C02FBF5505B0}"/>
              </a:ext>
            </a:extLst>
          </p:cNvPr>
          <p:cNvSpPr>
            <a:spLocks noGrp="1"/>
          </p:cNvSpPr>
          <p:nvPr>
            <p:ph type="subTitle" idx="4294967295"/>
          </p:nvPr>
        </p:nvSpPr>
        <p:spPr>
          <a:xfrm>
            <a:off x="8073039" y="4800672"/>
            <a:ext cx="2681287" cy="369887"/>
          </a:xfrm>
        </p:spPr>
        <p:txBody>
          <a:bodyPr anchor="b">
            <a:noAutofit/>
          </a:bodyPr>
          <a:lstStyle/>
          <a:p>
            <a:pPr marL="0" indent="0" algn="l">
              <a:buNone/>
            </a:pPr>
            <a:endParaRPr lang="es-ES" dirty="0">
              <a:solidFill>
                <a:schemeClr val="tx2"/>
              </a:solidFill>
            </a:endParaRPr>
          </a:p>
          <a:p>
            <a:pPr marL="0" indent="0" algn="r">
              <a:buNone/>
            </a:pPr>
            <a:r>
              <a:rPr lang="es-ES" sz="1600" dirty="0">
                <a:solidFill>
                  <a:schemeClr val="tx2"/>
                </a:solidFill>
              </a:rPr>
              <a:t>Abril 2024</a:t>
            </a:r>
          </a:p>
        </p:txBody>
      </p:sp>
      <p:grpSp>
        <p:nvGrpSpPr>
          <p:cNvPr id="4" name="Grupo 3" descr="En el pie de página Logotipos de los Fondos Next Generation de la Unión Europea, del Ministerio de Trabajo y Economía Social, , del Plan de Recuperación, Transformación y Resiliencia, de la Fundae, y de ILUNION ">
            <a:extLst>
              <a:ext uri="{FF2B5EF4-FFF2-40B4-BE49-F238E27FC236}">
                <a16:creationId xmlns:a16="http://schemas.microsoft.com/office/drawing/2014/main" id="{9D1D3CCF-69EF-39FC-28DA-0B82EA2602B8}"/>
              </a:ext>
            </a:extLst>
          </p:cNvPr>
          <p:cNvGrpSpPr/>
          <p:nvPr/>
        </p:nvGrpSpPr>
        <p:grpSpPr>
          <a:xfrm>
            <a:off x="947753" y="5696000"/>
            <a:ext cx="9784148" cy="914724"/>
            <a:chOff x="0" y="0"/>
            <a:chExt cx="6395720" cy="649605"/>
          </a:xfrm>
        </p:grpSpPr>
        <p:pic>
          <p:nvPicPr>
            <p:cNvPr id="5" name="Imagen 4" descr="Imagen que contiene Logotipo&#10;&#10;Descripción generada automáticamente">
              <a:extLst>
                <a:ext uri="{FF2B5EF4-FFF2-40B4-BE49-F238E27FC236}">
                  <a16:creationId xmlns:a16="http://schemas.microsoft.com/office/drawing/2014/main" id="{C1D05D42-5591-739A-CC9D-83499D1708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4025" y="114300"/>
              <a:ext cx="861695" cy="400050"/>
            </a:xfrm>
            <a:prstGeom prst="rect">
              <a:avLst/>
            </a:prstGeom>
          </p:spPr>
        </p:pic>
        <p:pic>
          <p:nvPicPr>
            <p:cNvPr id="6" name="Imagen 5">
              <a:extLst>
                <a:ext uri="{FF2B5EF4-FFF2-40B4-BE49-F238E27FC236}">
                  <a16:creationId xmlns:a16="http://schemas.microsoft.com/office/drawing/2014/main" id="{9AD16720-BB25-9341-C771-C839081C043D}"/>
                </a:ext>
              </a:extLst>
            </p:cNvPr>
            <p:cNvPicPr>
              <a:picLocks noChangeAspect="1"/>
            </p:cNvPicPr>
            <p:nvPr/>
          </p:nvPicPr>
          <p:blipFill rotWithShape="1">
            <a:blip r:embed="rId3" r:link="rId4">
              <a:extLst>
                <a:ext uri="{28A0092B-C50C-407E-A947-70E740481C1C}">
                  <a14:useLocalDpi xmlns:a14="http://schemas.microsoft.com/office/drawing/2010/main" val="0"/>
                </a:ext>
              </a:extLst>
            </a:blip>
            <a:srcRect l="992"/>
            <a:stretch>
              <a:fillRect/>
            </a:stretch>
          </p:blipFill>
          <p:spPr bwMode="auto">
            <a:xfrm>
              <a:off x="0" y="0"/>
              <a:ext cx="5514975" cy="649605"/>
            </a:xfrm>
            <a:prstGeom prst="rect">
              <a:avLst/>
            </a:prstGeom>
            <a:noFill/>
            <a:ln>
              <a:noFill/>
            </a:ln>
            <a:extLst>
              <a:ext uri="{53640926-AAD7-44D8-BBD7-CCE9431645EC}">
                <a14:shadowObscured xmlns:a14="http://schemas.microsoft.com/office/drawing/2010/main"/>
              </a:ext>
            </a:extLst>
          </p:spPr>
        </p:pic>
      </p:grpSp>
      <p:pic>
        <p:nvPicPr>
          <p:cNvPr id="7" name="Picture 2" descr="Logotipo del Comité Español de representantes de personas con discapacidad">
            <a:extLst>
              <a:ext uri="{FF2B5EF4-FFF2-40B4-BE49-F238E27FC236}">
                <a16:creationId xmlns:a16="http://schemas.microsoft.com/office/drawing/2014/main" id="{3439F223-47AD-9D4E-E93D-64490784A8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0576" y="911153"/>
            <a:ext cx="333375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629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12FB0F-E451-B060-E071-3B2E59D098D4}"/>
              </a:ext>
            </a:extLst>
          </p:cNvPr>
          <p:cNvSpPr>
            <a:spLocks noGrp="1"/>
          </p:cNvSpPr>
          <p:nvPr>
            <p:ph type="ctrTitle"/>
          </p:nvPr>
        </p:nvSpPr>
        <p:spPr/>
        <p:txBody>
          <a:bodyPr/>
          <a:lstStyle/>
          <a:p>
            <a:r>
              <a:rPr lang="es-ES" sz="4000" b="1" dirty="0">
                <a:solidFill>
                  <a:schemeClr val="accent1"/>
                </a:solidFill>
                <a:latin typeface="Nexa Book" panose="02000000000000000000" pitchFamily="2" charset="0"/>
                <a:ea typeface="+mn-ea"/>
                <a:cs typeface="+mn-cs"/>
              </a:rPr>
              <a:t>El porqué del proyecto: Alcance</a:t>
            </a:r>
            <a:endParaRPr lang="es-ES" dirty="0"/>
          </a:p>
        </p:txBody>
      </p:sp>
      <p:sp>
        <p:nvSpPr>
          <p:cNvPr id="4" name="Marcador de número de diapositiva 3">
            <a:extLst>
              <a:ext uri="{FF2B5EF4-FFF2-40B4-BE49-F238E27FC236}">
                <a16:creationId xmlns:a16="http://schemas.microsoft.com/office/drawing/2014/main" id="{A5C3485C-131E-3168-AAC5-659192D1D755}"/>
              </a:ext>
            </a:extLst>
          </p:cNvPr>
          <p:cNvSpPr>
            <a:spLocks noGrp="1"/>
          </p:cNvSpPr>
          <p:nvPr>
            <p:ph type="sldNum" sz="quarter" idx="12"/>
          </p:nvPr>
        </p:nvSpPr>
        <p:spPr/>
        <p:txBody>
          <a:bodyPr/>
          <a:lstStyle/>
          <a:p>
            <a:pPr algn="r"/>
            <a:fld id="{74BA53FB-3A39-4705-B5FD-449EBA27E835}" type="slidenum">
              <a:rPr lang="es-ES" smtClean="0"/>
              <a:pPr algn="r"/>
              <a:t>2</a:t>
            </a:fld>
            <a:endParaRPr lang="es-ES" dirty="0"/>
          </a:p>
        </p:txBody>
      </p:sp>
      <p:sp>
        <p:nvSpPr>
          <p:cNvPr id="5" name="CuadroTexto 4">
            <a:extLst>
              <a:ext uri="{FF2B5EF4-FFF2-40B4-BE49-F238E27FC236}">
                <a16:creationId xmlns:a16="http://schemas.microsoft.com/office/drawing/2014/main" id="{4C72A658-0E80-7D9C-1D5C-4BE6C7E164E0}"/>
              </a:ext>
            </a:extLst>
          </p:cNvPr>
          <p:cNvSpPr txBox="1"/>
          <p:nvPr/>
        </p:nvSpPr>
        <p:spPr>
          <a:xfrm>
            <a:off x="1355434" y="3338522"/>
            <a:ext cx="10053784" cy="1285737"/>
          </a:xfrm>
          <a:prstGeom prst="rect">
            <a:avLst/>
          </a:prstGeom>
          <a:noFill/>
        </p:spPr>
        <p:txBody>
          <a:bodyPr wrap="square" rtlCol="0">
            <a:spAutoFit/>
          </a:bodyPr>
          <a:lstStyle/>
          <a:p>
            <a:pPr>
              <a:lnSpc>
                <a:spcPts val="3000"/>
              </a:lnSpc>
            </a:pPr>
            <a:r>
              <a:rPr lang="es-ES" sz="2800" b="1" dirty="0">
                <a:latin typeface="Nexa XBold" panose="02000000000000000000" pitchFamily="2" charset="0"/>
                <a:cs typeface="+mj-cs"/>
              </a:rPr>
              <a:t>Objetivo cuantitativo</a:t>
            </a:r>
            <a:r>
              <a:rPr lang="es-ES" sz="2800" dirty="0">
                <a:latin typeface="Nexa XBold" panose="02000000000000000000" pitchFamily="2" charset="0"/>
                <a:cs typeface="+mj-cs"/>
              </a:rPr>
              <a:t>: </a:t>
            </a:r>
            <a:r>
              <a:rPr lang="es-ES" sz="3600" b="1" dirty="0">
                <a:solidFill>
                  <a:schemeClr val="accent1"/>
                </a:solidFill>
                <a:latin typeface="Nexa Book" panose="02000000000000000000" pitchFamily="2" charset="0"/>
              </a:rPr>
              <a:t>74.000 trabajadores de </a:t>
            </a:r>
          </a:p>
          <a:p>
            <a:pPr>
              <a:lnSpc>
                <a:spcPts val="3000"/>
              </a:lnSpc>
            </a:pPr>
            <a:endParaRPr lang="es-ES" sz="3600" b="1" dirty="0">
              <a:solidFill>
                <a:schemeClr val="accent1"/>
              </a:solidFill>
              <a:latin typeface="Nexa Book" panose="02000000000000000000" pitchFamily="2" charset="0"/>
            </a:endParaRPr>
          </a:p>
          <a:p>
            <a:pPr>
              <a:lnSpc>
                <a:spcPts val="3000"/>
              </a:lnSpc>
            </a:pPr>
            <a:r>
              <a:rPr lang="es-ES" sz="3600" b="1" dirty="0">
                <a:solidFill>
                  <a:schemeClr val="accent1"/>
                </a:solidFill>
                <a:latin typeface="Nexa Book" panose="02000000000000000000" pitchFamily="2" charset="0"/>
              </a:rPr>
              <a:t>Entidades de Economía Social</a:t>
            </a:r>
            <a:r>
              <a:rPr lang="es-ES" sz="4000" b="1" dirty="0">
                <a:solidFill>
                  <a:schemeClr val="accent1"/>
                </a:solidFill>
                <a:latin typeface="Nexa Book" panose="02000000000000000000" pitchFamily="2" charset="0"/>
              </a:rPr>
              <a:t> </a:t>
            </a:r>
          </a:p>
        </p:txBody>
      </p:sp>
      <p:sp>
        <p:nvSpPr>
          <p:cNvPr id="6" name="CuadroTexto 5">
            <a:extLst>
              <a:ext uri="{FF2B5EF4-FFF2-40B4-BE49-F238E27FC236}">
                <a16:creationId xmlns:a16="http://schemas.microsoft.com/office/drawing/2014/main" id="{CC39BE2F-DB87-B6DA-A757-E72542A0F3CE}"/>
              </a:ext>
            </a:extLst>
          </p:cNvPr>
          <p:cNvSpPr txBox="1"/>
          <p:nvPr/>
        </p:nvSpPr>
        <p:spPr>
          <a:xfrm>
            <a:off x="2468802" y="4890287"/>
            <a:ext cx="8976054" cy="516295"/>
          </a:xfrm>
          <a:prstGeom prst="rect">
            <a:avLst/>
          </a:prstGeom>
          <a:noFill/>
        </p:spPr>
        <p:txBody>
          <a:bodyPr wrap="square" rtlCol="0">
            <a:spAutoFit/>
          </a:bodyPr>
          <a:lstStyle/>
          <a:p>
            <a:pPr>
              <a:lnSpc>
                <a:spcPts val="3000"/>
              </a:lnSpc>
            </a:pPr>
            <a:r>
              <a:rPr lang="es-ES" sz="2800" dirty="0">
                <a:latin typeface="Nexa XBold" panose="02000000000000000000" pitchFamily="2" charset="0"/>
                <a:cs typeface="+mj-cs"/>
              </a:rPr>
              <a:t>Horizonte temporal: </a:t>
            </a:r>
            <a:r>
              <a:rPr lang="es-ES" sz="3600" b="1" dirty="0">
                <a:solidFill>
                  <a:schemeClr val="accent1"/>
                </a:solidFill>
                <a:latin typeface="Nexa Book" panose="02000000000000000000" pitchFamily="2" charset="0"/>
              </a:rPr>
              <a:t>Junio/2025</a:t>
            </a:r>
            <a:endParaRPr lang="es-ES" sz="4000" b="1" dirty="0">
              <a:solidFill>
                <a:schemeClr val="accent1"/>
              </a:solidFill>
              <a:latin typeface="Nexa Book" panose="02000000000000000000" pitchFamily="2" charset="0"/>
            </a:endParaRPr>
          </a:p>
        </p:txBody>
      </p:sp>
      <p:sp>
        <p:nvSpPr>
          <p:cNvPr id="7" name="CuadroTexto 6">
            <a:extLst>
              <a:ext uri="{FF2B5EF4-FFF2-40B4-BE49-F238E27FC236}">
                <a16:creationId xmlns:a16="http://schemas.microsoft.com/office/drawing/2014/main" id="{1BF4AE5D-2481-F2E0-3918-9C806C4399C7}"/>
              </a:ext>
            </a:extLst>
          </p:cNvPr>
          <p:cNvSpPr txBox="1"/>
          <p:nvPr/>
        </p:nvSpPr>
        <p:spPr>
          <a:xfrm>
            <a:off x="1355434" y="1564141"/>
            <a:ext cx="10404117" cy="1200329"/>
          </a:xfrm>
          <a:prstGeom prst="rect">
            <a:avLst/>
          </a:prstGeom>
          <a:noFill/>
        </p:spPr>
        <p:txBody>
          <a:bodyPr wrap="square" rtlCol="0">
            <a:spAutoFit/>
          </a:bodyPr>
          <a:lstStyle/>
          <a:p>
            <a:r>
              <a:rPr lang="es-ES" sz="2800" b="1" dirty="0">
                <a:latin typeface="Nexa XBold" panose="02000000000000000000" pitchFamily="2" charset="0"/>
                <a:cs typeface="+mj-cs"/>
              </a:rPr>
              <a:t>Objetivo cualitativo</a:t>
            </a:r>
            <a:r>
              <a:rPr lang="es-ES" sz="2800" dirty="0">
                <a:latin typeface="Nexa XBold" panose="02000000000000000000" pitchFamily="2" charset="0"/>
                <a:cs typeface="+mj-cs"/>
              </a:rPr>
              <a:t>: </a:t>
            </a:r>
            <a:r>
              <a:rPr lang="es-ES" sz="3600" b="1" dirty="0">
                <a:solidFill>
                  <a:schemeClr val="accent1"/>
                </a:solidFill>
                <a:latin typeface="Nexa Book" panose="02000000000000000000" pitchFamily="2" charset="0"/>
              </a:rPr>
              <a:t>Reducir la “brecha digital” en Entidades de Economía Social </a:t>
            </a:r>
          </a:p>
        </p:txBody>
      </p:sp>
    </p:spTree>
    <p:extLst>
      <p:ext uri="{BB962C8B-B14F-4D97-AF65-F5344CB8AC3E}">
        <p14:creationId xmlns:p14="http://schemas.microsoft.com/office/powerpoint/2010/main" val="1231667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8C97B8-11CD-0E0A-DE9E-AB3494FF0E1C}"/>
              </a:ext>
            </a:extLst>
          </p:cNvPr>
          <p:cNvSpPr>
            <a:spLocks noGrp="1"/>
          </p:cNvSpPr>
          <p:nvPr>
            <p:ph type="ctrTitle"/>
          </p:nvPr>
        </p:nvSpPr>
        <p:spPr>
          <a:xfrm>
            <a:off x="727363" y="1086394"/>
            <a:ext cx="10626437" cy="736367"/>
          </a:xfrm>
        </p:spPr>
        <p:txBody>
          <a:bodyPr/>
          <a:lstStyle/>
          <a:p>
            <a:r>
              <a:rPr lang="es-ES" sz="4000" b="1" dirty="0">
                <a:solidFill>
                  <a:schemeClr val="accent1"/>
                </a:solidFill>
                <a:latin typeface="Nexa Book" panose="02000000000000000000" pitchFamily="2" charset="0"/>
                <a:ea typeface="+mn-ea"/>
                <a:cs typeface="+mn-cs"/>
              </a:rPr>
              <a:t>Fases del proyecto</a:t>
            </a:r>
            <a:br>
              <a:rPr lang="es-ES" sz="4000" b="1" dirty="0">
                <a:solidFill>
                  <a:schemeClr val="accent1"/>
                </a:solidFill>
                <a:latin typeface="Nexa Book" panose="02000000000000000000" pitchFamily="2" charset="0"/>
                <a:ea typeface="+mn-ea"/>
                <a:cs typeface="+mn-cs"/>
              </a:rPr>
            </a:br>
            <a:br>
              <a:rPr lang="es-ES" sz="4000" b="1" dirty="0">
                <a:solidFill>
                  <a:schemeClr val="accent1"/>
                </a:solidFill>
                <a:latin typeface="Nexa Book" panose="02000000000000000000" pitchFamily="2" charset="0"/>
                <a:ea typeface="+mn-ea"/>
                <a:cs typeface="+mn-cs"/>
              </a:rPr>
            </a:br>
            <a:r>
              <a:rPr lang="es-ES" sz="2400" b="0" dirty="0">
                <a:solidFill>
                  <a:schemeClr val="accent1"/>
                </a:solidFill>
                <a:latin typeface="Nexa Book" panose="02000000000000000000" pitchFamily="2" charset="0"/>
                <a:ea typeface="+mn-ea"/>
                <a:cs typeface="+mn-cs"/>
              </a:rPr>
              <a:t>Previas Octubre 2022-Marzo/2024</a:t>
            </a:r>
            <a:endParaRPr lang="es-ES" sz="2400" b="0" dirty="0"/>
          </a:p>
        </p:txBody>
      </p:sp>
      <p:sp>
        <p:nvSpPr>
          <p:cNvPr id="4" name="Marcador de número de diapositiva 3">
            <a:extLst>
              <a:ext uri="{FF2B5EF4-FFF2-40B4-BE49-F238E27FC236}">
                <a16:creationId xmlns:a16="http://schemas.microsoft.com/office/drawing/2014/main" id="{1A94ECA7-C3D3-14B1-59C9-727484169119}"/>
              </a:ext>
            </a:extLst>
          </p:cNvPr>
          <p:cNvSpPr>
            <a:spLocks noGrp="1"/>
          </p:cNvSpPr>
          <p:nvPr>
            <p:ph type="sldNum" sz="quarter" idx="12"/>
          </p:nvPr>
        </p:nvSpPr>
        <p:spPr/>
        <p:txBody>
          <a:bodyPr/>
          <a:lstStyle/>
          <a:p>
            <a:pPr algn="r"/>
            <a:fld id="{74BA53FB-3A39-4705-B5FD-449EBA27E835}" type="slidenum">
              <a:rPr lang="es-ES" smtClean="0"/>
              <a:pPr algn="r"/>
              <a:t>3</a:t>
            </a:fld>
            <a:endParaRPr lang="es-ES" dirty="0"/>
          </a:p>
        </p:txBody>
      </p:sp>
      <p:sp>
        <p:nvSpPr>
          <p:cNvPr id="5" name="Forma libre: forma 4">
            <a:extLst>
              <a:ext uri="{FF2B5EF4-FFF2-40B4-BE49-F238E27FC236}">
                <a16:creationId xmlns:a16="http://schemas.microsoft.com/office/drawing/2014/main" id="{CB7B6145-B5CA-D911-9E33-ADED68705898}"/>
              </a:ext>
            </a:extLst>
          </p:cNvPr>
          <p:cNvSpPr/>
          <p:nvPr/>
        </p:nvSpPr>
        <p:spPr>
          <a:xfrm>
            <a:off x="1392548" y="1940409"/>
            <a:ext cx="8826045" cy="805760"/>
          </a:xfrm>
          <a:custGeom>
            <a:avLst/>
            <a:gdLst>
              <a:gd name="connsiteX0" fmla="*/ 0 w 1899291"/>
              <a:gd name="connsiteY0" fmla="*/ 0 h 805760"/>
              <a:gd name="connsiteX1" fmla="*/ 1899291 w 1899291"/>
              <a:gd name="connsiteY1" fmla="*/ 0 h 805760"/>
              <a:gd name="connsiteX2" fmla="*/ 1899291 w 1899291"/>
              <a:gd name="connsiteY2" fmla="*/ 805760 h 805760"/>
              <a:gd name="connsiteX3" fmla="*/ 0 w 1899291"/>
              <a:gd name="connsiteY3" fmla="*/ 805760 h 805760"/>
              <a:gd name="connsiteX4" fmla="*/ 0 w 1899291"/>
              <a:gd name="connsiteY4" fmla="*/ 0 h 805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291" h="805760">
                <a:moveTo>
                  <a:pt x="0" y="0"/>
                </a:moveTo>
                <a:lnTo>
                  <a:pt x="1899291" y="0"/>
                </a:lnTo>
                <a:lnTo>
                  <a:pt x="1899291" y="805760"/>
                </a:lnTo>
                <a:lnTo>
                  <a:pt x="0" y="8057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s-ES" sz="2800" dirty="0"/>
              <a:t>Fase 1: Detección de Necesidades Formativas y definición de contenidos.</a:t>
            </a:r>
            <a:endParaRPr lang="en-US" sz="2800" kern="1200" dirty="0"/>
          </a:p>
        </p:txBody>
      </p:sp>
      <p:sp>
        <p:nvSpPr>
          <p:cNvPr id="6" name="Forma libre: forma 5">
            <a:extLst>
              <a:ext uri="{FF2B5EF4-FFF2-40B4-BE49-F238E27FC236}">
                <a16:creationId xmlns:a16="http://schemas.microsoft.com/office/drawing/2014/main" id="{1136F1F1-B1A2-F4B7-24E9-DA42E70C433A}"/>
              </a:ext>
            </a:extLst>
          </p:cNvPr>
          <p:cNvSpPr/>
          <p:nvPr/>
        </p:nvSpPr>
        <p:spPr>
          <a:xfrm>
            <a:off x="1392548" y="2841606"/>
            <a:ext cx="9406903" cy="1482959"/>
          </a:xfrm>
          <a:custGeom>
            <a:avLst/>
            <a:gdLst>
              <a:gd name="connsiteX0" fmla="*/ 0 w 1899291"/>
              <a:gd name="connsiteY0" fmla="*/ 0 h 805760"/>
              <a:gd name="connsiteX1" fmla="*/ 1899291 w 1899291"/>
              <a:gd name="connsiteY1" fmla="*/ 0 h 805760"/>
              <a:gd name="connsiteX2" fmla="*/ 1899291 w 1899291"/>
              <a:gd name="connsiteY2" fmla="*/ 805760 h 805760"/>
              <a:gd name="connsiteX3" fmla="*/ 0 w 1899291"/>
              <a:gd name="connsiteY3" fmla="*/ 805760 h 805760"/>
              <a:gd name="connsiteX4" fmla="*/ 0 w 1899291"/>
              <a:gd name="connsiteY4" fmla="*/ 0 h 805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291" h="805760">
                <a:moveTo>
                  <a:pt x="0" y="0"/>
                </a:moveTo>
                <a:lnTo>
                  <a:pt x="1899291" y="0"/>
                </a:lnTo>
                <a:lnTo>
                  <a:pt x="1899291" y="805760"/>
                </a:lnTo>
                <a:lnTo>
                  <a:pt x="0" y="8057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just" defTabSz="1066800">
              <a:lnSpc>
                <a:spcPct val="100000"/>
              </a:lnSpc>
              <a:spcBef>
                <a:spcPct val="0"/>
              </a:spcBef>
              <a:spcAft>
                <a:spcPct val="35000"/>
              </a:spcAft>
              <a:buNone/>
            </a:pPr>
            <a:r>
              <a:rPr lang="es-ES" sz="2800" kern="1200" dirty="0"/>
              <a:t>Fase 2: Desarrollo de 7 píldoras formativas de 4 horas de duración cada una, en formato accesible, </a:t>
            </a:r>
            <a:r>
              <a:rPr lang="es-ES" sz="2800" dirty="0"/>
              <a:t>y de una </a:t>
            </a:r>
            <a:r>
              <a:rPr lang="es-ES" sz="2800" kern="1200" dirty="0"/>
              <a:t>Pasarela de conexión entre las Webs de difusión de ILUNION-Organizaciones de Economía social y la plataforma de formación de </a:t>
            </a:r>
            <a:r>
              <a:rPr lang="es-ES" sz="2800" kern="1200" dirty="0" err="1"/>
              <a:t>Fundae</a:t>
            </a:r>
            <a:r>
              <a:rPr lang="es-ES" sz="2800" dirty="0"/>
              <a:t>. </a:t>
            </a:r>
            <a:endParaRPr lang="en-US" sz="2800" kern="1200" dirty="0"/>
          </a:p>
        </p:txBody>
      </p:sp>
      <p:sp>
        <p:nvSpPr>
          <p:cNvPr id="7" name="Forma libre: forma 6">
            <a:extLst>
              <a:ext uri="{FF2B5EF4-FFF2-40B4-BE49-F238E27FC236}">
                <a16:creationId xmlns:a16="http://schemas.microsoft.com/office/drawing/2014/main" id="{D39DCA54-EE26-C406-A9AD-F0178DC435D7}"/>
              </a:ext>
            </a:extLst>
          </p:cNvPr>
          <p:cNvSpPr/>
          <p:nvPr/>
        </p:nvSpPr>
        <p:spPr>
          <a:xfrm>
            <a:off x="1392548" y="5012927"/>
            <a:ext cx="8317949" cy="805760"/>
          </a:xfrm>
          <a:custGeom>
            <a:avLst/>
            <a:gdLst>
              <a:gd name="connsiteX0" fmla="*/ 0 w 1899291"/>
              <a:gd name="connsiteY0" fmla="*/ 0 h 805760"/>
              <a:gd name="connsiteX1" fmla="*/ 1899291 w 1899291"/>
              <a:gd name="connsiteY1" fmla="*/ 0 h 805760"/>
              <a:gd name="connsiteX2" fmla="*/ 1899291 w 1899291"/>
              <a:gd name="connsiteY2" fmla="*/ 805760 h 805760"/>
              <a:gd name="connsiteX3" fmla="*/ 0 w 1899291"/>
              <a:gd name="connsiteY3" fmla="*/ 805760 h 805760"/>
              <a:gd name="connsiteX4" fmla="*/ 0 w 1899291"/>
              <a:gd name="connsiteY4" fmla="*/ 0 h 805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291" h="805760">
                <a:moveTo>
                  <a:pt x="0" y="0"/>
                </a:moveTo>
                <a:lnTo>
                  <a:pt x="1899291" y="0"/>
                </a:lnTo>
                <a:lnTo>
                  <a:pt x="1899291" y="805760"/>
                </a:lnTo>
                <a:lnTo>
                  <a:pt x="0" y="8057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s-ES" sz="2800" b="1" kern="1200" dirty="0"/>
              <a:t>Fase 3. Difusión e impartición.</a:t>
            </a:r>
            <a:endParaRPr lang="en-US" sz="2800" b="1" kern="1200" dirty="0"/>
          </a:p>
        </p:txBody>
      </p:sp>
      <p:sp>
        <p:nvSpPr>
          <p:cNvPr id="3" name="Título 1">
            <a:extLst>
              <a:ext uri="{FF2B5EF4-FFF2-40B4-BE49-F238E27FC236}">
                <a16:creationId xmlns:a16="http://schemas.microsoft.com/office/drawing/2014/main" id="{7486DA90-8193-9838-24BC-C5ABBED39C9A}"/>
              </a:ext>
            </a:extLst>
          </p:cNvPr>
          <p:cNvSpPr txBox="1">
            <a:spLocks/>
          </p:cNvSpPr>
          <p:nvPr/>
        </p:nvSpPr>
        <p:spPr>
          <a:xfrm>
            <a:off x="879763" y="4336222"/>
            <a:ext cx="10626437" cy="736367"/>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lang="es-ES" sz="4000" b="1" kern="1200" dirty="0">
                <a:solidFill>
                  <a:schemeClr val="accent1"/>
                </a:solidFill>
                <a:latin typeface="Nexa Book" panose="02000000000000000000" pitchFamily="2" charset="0"/>
                <a:ea typeface="+mn-ea"/>
                <a:cs typeface="+mn-cs"/>
              </a:defRPr>
            </a:lvl1pPr>
          </a:lstStyle>
          <a:p>
            <a:br>
              <a:rPr lang="es-ES" dirty="0"/>
            </a:br>
            <a:r>
              <a:rPr lang="es-ES" sz="2400" dirty="0"/>
              <a:t>Actual Abril/2023-Junio/2024</a:t>
            </a:r>
          </a:p>
        </p:txBody>
      </p:sp>
    </p:spTree>
    <p:extLst>
      <p:ext uri="{BB962C8B-B14F-4D97-AF65-F5344CB8AC3E}">
        <p14:creationId xmlns:p14="http://schemas.microsoft.com/office/powerpoint/2010/main" val="3827948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247F1-2CF6-5066-E19D-47105DC32E22}"/>
              </a:ext>
            </a:extLst>
          </p:cNvPr>
          <p:cNvSpPr>
            <a:spLocks noGrp="1"/>
          </p:cNvSpPr>
          <p:nvPr>
            <p:ph type="ctrTitle"/>
          </p:nvPr>
        </p:nvSpPr>
        <p:spPr>
          <a:xfrm>
            <a:off x="782781" y="388267"/>
            <a:ext cx="10626437" cy="736367"/>
          </a:xfrm>
        </p:spPr>
        <p:txBody>
          <a:bodyPr/>
          <a:lstStyle/>
          <a:p>
            <a:r>
              <a:rPr lang="es-ES" sz="4000" b="1" dirty="0">
                <a:solidFill>
                  <a:schemeClr val="accent1"/>
                </a:solidFill>
                <a:latin typeface="Nexa Book" panose="02000000000000000000" pitchFamily="2" charset="0"/>
              </a:rPr>
              <a:t>Píldoras Formativas</a:t>
            </a:r>
            <a:endParaRPr lang="es-ES" dirty="0"/>
          </a:p>
        </p:txBody>
      </p:sp>
      <p:sp>
        <p:nvSpPr>
          <p:cNvPr id="4" name="Marcador de número de diapositiva 3">
            <a:extLst>
              <a:ext uri="{FF2B5EF4-FFF2-40B4-BE49-F238E27FC236}">
                <a16:creationId xmlns:a16="http://schemas.microsoft.com/office/drawing/2014/main" id="{DBACCD7F-0E50-7500-E9B8-D8871DC423AA}"/>
              </a:ext>
            </a:extLst>
          </p:cNvPr>
          <p:cNvSpPr>
            <a:spLocks noGrp="1"/>
          </p:cNvSpPr>
          <p:nvPr>
            <p:ph type="sldNum" sz="quarter" idx="12"/>
          </p:nvPr>
        </p:nvSpPr>
        <p:spPr/>
        <p:txBody>
          <a:bodyPr/>
          <a:lstStyle/>
          <a:p>
            <a:pPr algn="r"/>
            <a:fld id="{74BA53FB-3A39-4705-B5FD-449EBA27E835}" type="slidenum">
              <a:rPr lang="es-ES" smtClean="0"/>
              <a:pPr algn="r"/>
              <a:t>4</a:t>
            </a:fld>
            <a:endParaRPr lang="es-ES" dirty="0"/>
          </a:p>
        </p:txBody>
      </p:sp>
      <p:sp>
        <p:nvSpPr>
          <p:cNvPr id="5" name="Título 1">
            <a:extLst>
              <a:ext uri="{FF2B5EF4-FFF2-40B4-BE49-F238E27FC236}">
                <a16:creationId xmlns:a16="http://schemas.microsoft.com/office/drawing/2014/main" id="{699350C9-5110-736A-E8FD-B98A85E988A0}"/>
              </a:ext>
            </a:extLst>
          </p:cNvPr>
          <p:cNvSpPr txBox="1">
            <a:spLocks/>
          </p:cNvSpPr>
          <p:nvPr/>
        </p:nvSpPr>
        <p:spPr>
          <a:xfrm>
            <a:off x="768457" y="2029698"/>
            <a:ext cx="9604562" cy="4828302"/>
          </a:xfrm>
          <a:prstGeom prst="rect">
            <a:avLst/>
          </a:prstGeom>
        </p:spPr>
        <p:txBody>
          <a:bodyPr/>
          <a:lstStyle>
            <a:lvl1pPr algn="l" defTabSz="914400" rtl="0" eaLnBrk="1" latinLnBrk="0" hangingPunct="1">
              <a:lnSpc>
                <a:spcPct val="90000"/>
              </a:lnSpc>
              <a:spcBef>
                <a:spcPct val="0"/>
              </a:spcBef>
              <a:buNone/>
              <a:defRPr sz="4400" kern="1200">
                <a:solidFill>
                  <a:schemeClr val="bg1"/>
                </a:solidFill>
                <a:latin typeface="Nexa XBold" panose="02000000000000000000" pitchFamily="2" charset="0"/>
                <a:ea typeface="Nexa XBold" panose="02000000000000000000" pitchFamily="2" charset="0"/>
                <a:cs typeface="+mj-cs"/>
              </a:defRPr>
            </a:lvl1pPr>
          </a:lstStyle>
          <a:p>
            <a:endParaRPr lang="es-ES" sz="2400" b="1" dirty="0">
              <a:solidFill>
                <a:schemeClr val="accent1"/>
              </a:solidFill>
            </a:endParaRPr>
          </a:p>
          <a:p>
            <a:r>
              <a:rPr lang="es-ES" sz="2400" b="1" dirty="0">
                <a:solidFill>
                  <a:schemeClr val="accent1"/>
                </a:solidFill>
              </a:rPr>
              <a:t>7 píldoras formativas accesibles:</a:t>
            </a:r>
          </a:p>
          <a:p>
            <a:pPr marL="457200" indent="-457200">
              <a:lnSpc>
                <a:spcPct val="150000"/>
              </a:lnSpc>
              <a:buFont typeface="+mj-lt"/>
              <a:buAutoNum type="arabicPeriod"/>
            </a:pPr>
            <a:r>
              <a:rPr lang="es-ES" sz="2400" b="1" dirty="0">
                <a:solidFill>
                  <a:schemeClr val="tx1"/>
                </a:solidFill>
              </a:rPr>
              <a:t>Ciberseguridad</a:t>
            </a:r>
          </a:p>
          <a:p>
            <a:pPr marL="457200" indent="-457200">
              <a:lnSpc>
                <a:spcPct val="150000"/>
              </a:lnSpc>
              <a:buFont typeface="+mj-lt"/>
              <a:buAutoNum type="arabicPeriod"/>
            </a:pPr>
            <a:r>
              <a:rPr lang="es-ES" sz="2400" b="1" dirty="0">
                <a:solidFill>
                  <a:schemeClr val="tx1"/>
                </a:solidFill>
              </a:rPr>
              <a:t>Trabajo colaborativo con herramientas en la nube</a:t>
            </a:r>
          </a:p>
          <a:p>
            <a:pPr marL="457200" indent="-457200">
              <a:lnSpc>
                <a:spcPct val="150000"/>
              </a:lnSpc>
              <a:buFont typeface="+mj-lt"/>
              <a:buAutoNum type="arabicPeriod"/>
            </a:pPr>
            <a:r>
              <a:rPr lang="es-ES" sz="2400" b="1" dirty="0">
                <a:solidFill>
                  <a:schemeClr val="tx1"/>
                </a:solidFill>
              </a:rPr>
              <a:t>Mejora de la productividad con Microsoft 365</a:t>
            </a:r>
          </a:p>
          <a:p>
            <a:pPr marL="457200" indent="-457200">
              <a:lnSpc>
                <a:spcPct val="150000"/>
              </a:lnSpc>
              <a:buFont typeface="+mj-lt"/>
              <a:buAutoNum type="arabicPeriod"/>
            </a:pPr>
            <a:r>
              <a:rPr lang="es-ES" sz="2400" b="1" dirty="0">
                <a:solidFill>
                  <a:schemeClr val="tx1"/>
                </a:solidFill>
              </a:rPr>
              <a:t>Resolver problemas técnicos sencillos en los dispositivos informáticos </a:t>
            </a:r>
          </a:p>
          <a:p>
            <a:pPr marL="457200" indent="-457200">
              <a:lnSpc>
                <a:spcPct val="150000"/>
              </a:lnSpc>
              <a:buFont typeface="+mj-lt"/>
              <a:buAutoNum type="arabicPeriod"/>
            </a:pPr>
            <a:r>
              <a:rPr lang="es-ES" sz="2400" b="1" dirty="0">
                <a:solidFill>
                  <a:schemeClr val="tx1"/>
                </a:solidFill>
              </a:rPr>
              <a:t>Elaboración de contenidos digitales</a:t>
            </a:r>
          </a:p>
          <a:p>
            <a:pPr marL="457200" indent="-457200">
              <a:lnSpc>
                <a:spcPct val="150000"/>
              </a:lnSpc>
              <a:buFont typeface="+mj-lt"/>
              <a:buAutoNum type="arabicPeriod"/>
            </a:pPr>
            <a:r>
              <a:rPr lang="es-ES" sz="2400" b="1" dirty="0">
                <a:solidFill>
                  <a:schemeClr val="tx1"/>
                </a:solidFill>
              </a:rPr>
              <a:t>Trámites con la Administración Pública mediante la firma digital </a:t>
            </a:r>
          </a:p>
          <a:p>
            <a:pPr marL="457200" indent="-457200">
              <a:lnSpc>
                <a:spcPct val="150000"/>
              </a:lnSpc>
              <a:buFont typeface="+mj-lt"/>
              <a:buAutoNum type="arabicPeriod"/>
            </a:pPr>
            <a:r>
              <a:rPr lang="es-ES" sz="2400" b="1" dirty="0">
                <a:solidFill>
                  <a:schemeClr val="tx1"/>
                </a:solidFill>
              </a:rPr>
              <a:t>Tendencias actuales y futuras en el uso de tecnologías digitales.  </a:t>
            </a:r>
          </a:p>
        </p:txBody>
      </p:sp>
      <p:sp>
        <p:nvSpPr>
          <p:cNvPr id="6" name="CuadroTexto 5">
            <a:extLst>
              <a:ext uri="{FF2B5EF4-FFF2-40B4-BE49-F238E27FC236}">
                <a16:creationId xmlns:a16="http://schemas.microsoft.com/office/drawing/2014/main" id="{89BE8319-DCFC-0DC2-4A18-1C1BA0333318}"/>
              </a:ext>
            </a:extLst>
          </p:cNvPr>
          <p:cNvSpPr txBox="1"/>
          <p:nvPr/>
        </p:nvSpPr>
        <p:spPr>
          <a:xfrm>
            <a:off x="420131" y="1377111"/>
            <a:ext cx="11269362" cy="523220"/>
          </a:xfrm>
          <a:prstGeom prst="rect">
            <a:avLst/>
          </a:prstGeom>
          <a:noFill/>
        </p:spPr>
        <p:txBody>
          <a:bodyPr wrap="square">
            <a:spAutoFit/>
          </a:bodyPr>
          <a:lstStyle/>
          <a:p>
            <a:pPr algn="ctr"/>
            <a:r>
              <a:rPr lang="es-ES" sz="2800" dirty="0">
                <a:solidFill>
                  <a:schemeClr val="accent1"/>
                </a:solidFill>
                <a:latin typeface="+mj-lt"/>
                <a:ea typeface="+mj-ea"/>
                <a:cs typeface="+mj-cs"/>
              </a:rPr>
              <a:t>VIDEO DE PRESENTACIÓN DE LOS CURSOS: </a:t>
            </a:r>
            <a:r>
              <a:rPr lang="es-ES" sz="2800" u="sng" dirty="0">
                <a:solidFill>
                  <a:srgbClr val="0000EE"/>
                </a:solidFill>
                <a:effectLst/>
                <a:latin typeface="Calibri" panose="020F0502020204030204" pitchFamily="34" charset="0"/>
                <a:ea typeface="Calibri" panose="020F0502020204030204" pitchFamily="34" charset="0"/>
                <a:hlinkClick r:id="rId2"/>
              </a:rPr>
              <a:t>https://youtu.be/0sYtKiOXWA8</a:t>
            </a:r>
            <a:r>
              <a:rPr lang="es-ES" sz="2800" dirty="0">
                <a:effectLst/>
                <a:latin typeface="Calibri" panose="020F0502020204030204" pitchFamily="34" charset="0"/>
                <a:ea typeface="Calibri" panose="020F0502020204030204" pitchFamily="34" charset="0"/>
              </a:rPr>
              <a:t>  </a:t>
            </a:r>
          </a:p>
        </p:txBody>
      </p:sp>
      <p:pic>
        <p:nvPicPr>
          <p:cNvPr id="3" name="Picture 37" descr="Logotipo de Accesibilidad AA">
            <a:extLst>
              <a:ext uri="{FF2B5EF4-FFF2-40B4-BE49-F238E27FC236}">
                <a16:creationId xmlns:a16="http://schemas.microsoft.com/office/drawing/2014/main" id="{0B329156-A421-A291-0ECF-B057349430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9032" y="2416876"/>
            <a:ext cx="11461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uadroTexto 6">
            <a:extLst>
              <a:ext uri="{FF2B5EF4-FFF2-40B4-BE49-F238E27FC236}">
                <a16:creationId xmlns:a16="http://schemas.microsoft.com/office/drawing/2014/main" id="{191A80C3-5B89-1A0B-D269-5A0F4647B594}"/>
              </a:ext>
            </a:extLst>
          </p:cNvPr>
          <p:cNvSpPr txBox="1"/>
          <p:nvPr/>
        </p:nvSpPr>
        <p:spPr>
          <a:xfrm>
            <a:off x="9534144" y="1921138"/>
            <a:ext cx="1944624" cy="276999"/>
          </a:xfrm>
          <a:prstGeom prst="rect">
            <a:avLst/>
          </a:prstGeom>
          <a:noFill/>
        </p:spPr>
        <p:txBody>
          <a:bodyPr wrap="square" rtlCol="0">
            <a:spAutoFit/>
          </a:bodyPr>
          <a:lstStyle/>
          <a:p>
            <a:r>
              <a:rPr lang="es-ES" sz="1200" b="1" i="1" dirty="0" err="1"/>
              <a:t>Control+Intro</a:t>
            </a:r>
            <a:endParaRPr lang="es-ES" sz="1200" b="1" i="1" dirty="0"/>
          </a:p>
        </p:txBody>
      </p:sp>
    </p:spTree>
    <p:extLst>
      <p:ext uri="{BB962C8B-B14F-4D97-AF65-F5344CB8AC3E}">
        <p14:creationId xmlns:p14="http://schemas.microsoft.com/office/powerpoint/2010/main" val="326092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88D9EE-589C-FA6F-31EC-9C648BBF6C1A}"/>
              </a:ext>
            </a:extLst>
          </p:cNvPr>
          <p:cNvSpPr>
            <a:spLocks noGrp="1"/>
          </p:cNvSpPr>
          <p:nvPr>
            <p:ph type="ctrTitle"/>
          </p:nvPr>
        </p:nvSpPr>
        <p:spPr/>
        <p:txBody>
          <a:bodyPr/>
          <a:lstStyle/>
          <a:p>
            <a:r>
              <a:rPr lang="es-ES" sz="4000" b="1" dirty="0">
                <a:solidFill>
                  <a:schemeClr val="accent1"/>
                </a:solidFill>
                <a:latin typeface="Nexa Book" panose="02000000000000000000" pitchFamily="2" charset="0"/>
                <a:ea typeface="+mn-ea"/>
                <a:cs typeface="+mn-cs"/>
              </a:rPr>
              <a:t>Difusión e Impartición</a:t>
            </a:r>
            <a:endParaRPr lang="es-ES" dirty="0"/>
          </a:p>
        </p:txBody>
      </p:sp>
      <p:sp>
        <p:nvSpPr>
          <p:cNvPr id="4" name="Marcador de número de diapositiva 3">
            <a:extLst>
              <a:ext uri="{FF2B5EF4-FFF2-40B4-BE49-F238E27FC236}">
                <a16:creationId xmlns:a16="http://schemas.microsoft.com/office/drawing/2014/main" id="{F26EB9C1-DECD-A41D-F814-10910DB9D9F8}"/>
              </a:ext>
            </a:extLst>
          </p:cNvPr>
          <p:cNvSpPr>
            <a:spLocks noGrp="1"/>
          </p:cNvSpPr>
          <p:nvPr>
            <p:ph type="sldNum" sz="quarter" idx="12"/>
          </p:nvPr>
        </p:nvSpPr>
        <p:spPr/>
        <p:txBody>
          <a:bodyPr/>
          <a:lstStyle/>
          <a:p>
            <a:pPr algn="r"/>
            <a:fld id="{74BA53FB-3A39-4705-B5FD-449EBA27E835}" type="slidenum">
              <a:rPr lang="es-ES" smtClean="0"/>
              <a:pPr algn="r"/>
              <a:t>5</a:t>
            </a:fld>
            <a:endParaRPr lang="es-ES" dirty="0"/>
          </a:p>
        </p:txBody>
      </p:sp>
      <p:sp>
        <p:nvSpPr>
          <p:cNvPr id="5" name="CuadroTexto 4">
            <a:extLst>
              <a:ext uri="{FF2B5EF4-FFF2-40B4-BE49-F238E27FC236}">
                <a16:creationId xmlns:a16="http://schemas.microsoft.com/office/drawing/2014/main" id="{F2F2CC80-3FCE-EFD3-95A8-E03BA1C93F9E}"/>
              </a:ext>
            </a:extLst>
          </p:cNvPr>
          <p:cNvSpPr txBox="1"/>
          <p:nvPr/>
        </p:nvSpPr>
        <p:spPr>
          <a:xfrm>
            <a:off x="1084027" y="1615666"/>
            <a:ext cx="10023946" cy="4672946"/>
          </a:xfrm>
          <a:prstGeom prst="rect">
            <a:avLst/>
          </a:prstGeom>
          <a:noFill/>
        </p:spPr>
        <p:txBody>
          <a:bodyPr wrap="square" rtlCol="0">
            <a:spAutoFit/>
          </a:bodyPr>
          <a:lstStyle/>
          <a:p>
            <a:pPr>
              <a:lnSpc>
                <a:spcPts val="3000"/>
              </a:lnSpc>
            </a:pPr>
            <a:r>
              <a:rPr lang="es-ES" sz="2800" dirty="0">
                <a:latin typeface="Nexa Book" panose="02000000000000000000" pitchFamily="2" charset="0"/>
                <a:ea typeface="Nexa Book" panose="02000000000000000000" pitchFamily="2" charset="0"/>
              </a:rPr>
              <a:t>El </a:t>
            </a:r>
            <a:r>
              <a:rPr lang="es-ES" sz="2800" b="1" dirty="0">
                <a:solidFill>
                  <a:schemeClr val="accent1"/>
                </a:solidFill>
                <a:latin typeface="Nexa Book" panose="02000000000000000000" pitchFamily="2" charset="0"/>
                <a:ea typeface="Nexa Book" panose="02000000000000000000" pitchFamily="2" charset="0"/>
              </a:rPr>
              <a:t>Plan de Difusión </a:t>
            </a:r>
            <a:r>
              <a:rPr lang="es-ES" sz="2800" dirty="0">
                <a:latin typeface="Nexa Book" panose="02000000000000000000" pitchFamily="2" charset="0"/>
                <a:ea typeface="Nexa Book" panose="02000000000000000000" pitchFamily="2" charset="0"/>
              </a:rPr>
              <a:t>está protagonizado por</a:t>
            </a:r>
          </a:p>
          <a:p>
            <a:pPr>
              <a:lnSpc>
                <a:spcPts val="3000"/>
              </a:lnSpc>
            </a:pPr>
            <a:endParaRPr lang="es-ES" sz="2800" dirty="0">
              <a:latin typeface="Nexa Book" panose="02000000000000000000" pitchFamily="2" charset="0"/>
              <a:ea typeface="Nexa Book" panose="02000000000000000000" pitchFamily="2" charset="0"/>
            </a:endParaRPr>
          </a:p>
          <a:p>
            <a:pPr marL="457200" indent="-457200">
              <a:lnSpc>
                <a:spcPct val="150000"/>
              </a:lnSpc>
              <a:buFont typeface="Arial" panose="020B0604020202020204" pitchFamily="34" charset="0"/>
              <a:buChar char="•"/>
            </a:pPr>
            <a:r>
              <a:rPr lang="es-ES" sz="2800" dirty="0">
                <a:latin typeface="Nexa Book" panose="02000000000000000000" pitchFamily="2" charset="0"/>
                <a:ea typeface="Nexa Book" panose="02000000000000000000" pitchFamily="2" charset="0"/>
              </a:rPr>
              <a:t>Una estrategia de Marketing Digital asociada al diseño de páginas webs personalizadas para cada una de las principales organizaciones de la Economía social (ONCE, CERMI, CEPES, Mondragón, ILUNION, etc.) interesadas en el proyecto y</a:t>
            </a:r>
          </a:p>
          <a:p>
            <a:pPr marL="457200" indent="-457200">
              <a:lnSpc>
                <a:spcPct val="150000"/>
              </a:lnSpc>
              <a:buFont typeface="Arial" panose="020B0604020202020204" pitchFamily="34" charset="0"/>
              <a:buChar char="•"/>
            </a:pPr>
            <a:r>
              <a:rPr lang="es-ES" sz="2800" dirty="0">
                <a:latin typeface="Nexa Book" panose="02000000000000000000" pitchFamily="2" charset="0"/>
                <a:ea typeface="Nexa Book" panose="02000000000000000000" pitchFamily="2" charset="0"/>
              </a:rPr>
              <a:t>Apoyo en el diseño de la campaña de comunicación (vídeo promocional, creatividad del email de presentación, etc.)</a:t>
            </a:r>
          </a:p>
        </p:txBody>
      </p:sp>
    </p:spTree>
    <p:extLst>
      <p:ext uri="{BB962C8B-B14F-4D97-AF65-F5344CB8AC3E}">
        <p14:creationId xmlns:p14="http://schemas.microsoft.com/office/powerpoint/2010/main" val="1897285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65376E-599E-2C9A-E089-2BAC59A2DE7F}"/>
              </a:ext>
            </a:extLst>
          </p:cNvPr>
          <p:cNvSpPr>
            <a:spLocks noGrp="1"/>
          </p:cNvSpPr>
          <p:nvPr>
            <p:ph type="ctrTitle"/>
          </p:nvPr>
        </p:nvSpPr>
        <p:spPr>
          <a:xfrm>
            <a:off x="782781" y="501651"/>
            <a:ext cx="10626437" cy="1806158"/>
          </a:xfrm>
        </p:spPr>
        <p:txBody>
          <a:bodyPr/>
          <a:lstStyle/>
          <a:p>
            <a:r>
              <a:rPr lang="es-ES" dirty="0"/>
              <a:t>Web accesible de inscripción de alumnos </a:t>
            </a:r>
            <a:br>
              <a:rPr lang="es-ES" dirty="0"/>
            </a:br>
            <a:r>
              <a:rPr lang="es-ES" dirty="0"/>
              <a:t>personalizada para CERMI y Entidades asociadas</a:t>
            </a:r>
          </a:p>
        </p:txBody>
      </p:sp>
      <p:sp>
        <p:nvSpPr>
          <p:cNvPr id="4" name="Marcador de número de diapositiva 3">
            <a:extLst>
              <a:ext uri="{FF2B5EF4-FFF2-40B4-BE49-F238E27FC236}">
                <a16:creationId xmlns:a16="http://schemas.microsoft.com/office/drawing/2014/main" id="{00D60A7C-F5AC-0433-D996-78EBED21AAC5}"/>
              </a:ext>
            </a:extLst>
          </p:cNvPr>
          <p:cNvSpPr>
            <a:spLocks noGrp="1"/>
          </p:cNvSpPr>
          <p:nvPr>
            <p:ph type="sldNum" sz="quarter" idx="12"/>
          </p:nvPr>
        </p:nvSpPr>
        <p:spPr/>
        <p:txBody>
          <a:bodyPr/>
          <a:lstStyle/>
          <a:p>
            <a:pPr algn="r"/>
            <a:fld id="{74BA53FB-3A39-4705-B5FD-449EBA27E835}" type="slidenum">
              <a:rPr lang="es-ES" smtClean="0"/>
              <a:pPr algn="r"/>
              <a:t>6</a:t>
            </a:fld>
            <a:endParaRPr lang="es-ES" dirty="0"/>
          </a:p>
        </p:txBody>
      </p:sp>
      <p:sp>
        <p:nvSpPr>
          <p:cNvPr id="5" name="CuadroTexto 4">
            <a:extLst>
              <a:ext uri="{FF2B5EF4-FFF2-40B4-BE49-F238E27FC236}">
                <a16:creationId xmlns:a16="http://schemas.microsoft.com/office/drawing/2014/main" id="{1E03E096-BF47-5AB5-A125-130B8B4C0E31}"/>
              </a:ext>
            </a:extLst>
          </p:cNvPr>
          <p:cNvSpPr txBox="1"/>
          <p:nvPr/>
        </p:nvSpPr>
        <p:spPr>
          <a:xfrm>
            <a:off x="2484594" y="3167390"/>
            <a:ext cx="7419660" cy="523220"/>
          </a:xfrm>
          <a:prstGeom prst="rect">
            <a:avLst/>
          </a:prstGeom>
          <a:noFill/>
        </p:spPr>
        <p:txBody>
          <a:bodyPr wrap="none" rtlCol="0">
            <a:spAutoFit/>
          </a:bodyPr>
          <a:lstStyle/>
          <a:p>
            <a:r>
              <a:rPr lang="es-ES" sz="2800" dirty="0">
                <a:hlinkClick r:id="rId3"/>
              </a:rPr>
              <a:t>https://economiasocial.fundae.es/landing/cermi</a:t>
            </a:r>
            <a:r>
              <a:rPr lang="es-ES" sz="2800" dirty="0"/>
              <a:t>  </a:t>
            </a:r>
          </a:p>
        </p:txBody>
      </p:sp>
      <p:sp>
        <p:nvSpPr>
          <p:cNvPr id="7" name="Rectangle 3">
            <a:extLst>
              <a:ext uri="{FF2B5EF4-FFF2-40B4-BE49-F238E27FC236}">
                <a16:creationId xmlns:a16="http://schemas.microsoft.com/office/drawing/2014/main" id="{CEB6B08D-B56E-FA07-7A56-9FCE3D6B7EA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a:ln>
                  <a:noFill/>
                </a:ln>
                <a:solidFill>
                  <a:srgbClr val="000000"/>
                </a:solidFill>
                <a:effectLst/>
                <a:latin typeface="Segoe UI" panose="020B0502040204020203" pitchFamily="34" charset="0"/>
                <a:ea typeface="Aptos" panose="020B0004020202020204" pitchFamily="34" charset="0"/>
                <a:cs typeface="Segoe UI" panose="020B0502040204020203" pitchFamily="34" charset="0"/>
                <a:hlinkClick r:id="rId4"/>
              </a:rPr>
              <a:t>https://economiasocial.fundae.es/landing/cermi</a:t>
            </a:r>
            <a:endParaRPr kumimoji="0" lang="es-ES" altLang="es-ES" sz="1800" b="0" i="0" u="none" strike="noStrike" cap="none" normalizeH="0" baseline="0">
              <a:ln>
                <a:noFill/>
              </a:ln>
              <a:solidFill>
                <a:schemeClr val="tx1"/>
              </a:solidFill>
              <a:effectLst/>
              <a:latin typeface="Arial" panose="020B0604020202020204" pitchFamily="34" charset="0"/>
            </a:endParaRPr>
          </a:p>
        </p:txBody>
      </p:sp>
      <p:sp>
        <p:nvSpPr>
          <p:cNvPr id="3" name="CuadroTexto 2">
            <a:extLst>
              <a:ext uri="{FF2B5EF4-FFF2-40B4-BE49-F238E27FC236}">
                <a16:creationId xmlns:a16="http://schemas.microsoft.com/office/drawing/2014/main" id="{8497B36E-E33D-FEF9-B9B9-804696B10C29}"/>
              </a:ext>
            </a:extLst>
          </p:cNvPr>
          <p:cNvSpPr txBox="1"/>
          <p:nvPr/>
        </p:nvSpPr>
        <p:spPr>
          <a:xfrm>
            <a:off x="8534400" y="3871858"/>
            <a:ext cx="1944624" cy="276999"/>
          </a:xfrm>
          <a:prstGeom prst="rect">
            <a:avLst/>
          </a:prstGeom>
          <a:noFill/>
        </p:spPr>
        <p:txBody>
          <a:bodyPr wrap="square" rtlCol="0">
            <a:spAutoFit/>
          </a:bodyPr>
          <a:lstStyle/>
          <a:p>
            <a:r>
              <a:rPr lang="es-ES" sz="1200" b="1" i="1" dirty="0" err="1"/>
              <a:t>Control+Intro</a:t>
            </a:r>
            <a:endParaRPr lang="es-ES" sz="1200" b="1" i="1" dirty="0"/>
          </a:p>
        </p:txBody>
      </p:sp>
    </p:spTree>
    <p:extLst>
      <p:ext uri="{BB962C8B-B14F-4D97-AF65-F5344CB8AC3E}">
        <p14:creationId xmlns:p14="http://schemas.microsoft.com/office/powerpoint/2010/main" val="35020474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973</TotalTime>
  <Words>323</Words>
  <Application>Microsoft Office PowerPoint</Application>
  <PresentationFormat>Panorámica</PresentationFormat>
  <Paragraphs>41</Paragraphs>
  <Slides>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Nexa Book</vt:lpstr>
      <vt:lpstr>Nexa XBold</vt:lpstr>
      <vt:lpstr>Segoe UI</vt:lpstr>
      <vt:lpstr>Tema de Office</vt:lpstr>
      <vt:lpstr>CERMI y Entidades asociadas   Digitalizando la Economía Social       </vt:lpstr>
      <vt:lpstr>El porqué del proyecto: Alcance</vt:lpstr>
      <vt:lpstr>Fases del proyecto  Previas Octubre 2022-Marzo/2024</vt:lpstr>
      <vt:lpstr>Píldoras Formativas</vt:lpstr>
      <vt:lpstr>Difusión e Impartición</vt:lpstr>
      <vt:lpstr>Web accesible de inscripción de alumnos  personalizada para CERMI y Entidades asociadas</vt:lpstr>
    </vt:vector>
  </TitlesOfParts>
  <Company>ILUNION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formación FUNDAE_74000</dc:title>
  <dc:creator>Delgado Mendez, Carlos</dc:creator>
  <cp:lastModifiedBy>López Heras, Jorge</cp:lastModifiedBy>
  <cp:revision>46</cp:revision>
  <dcterms:created xsi:type="dcterms:W3CDTF">2022-10-17T06:51:50Z</dcterms:created>
  <dcterms:modified xsi:type="dcterms:W3CDTF">2024-04-17T12:11:23Z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958723a-5915-4af3-b4cd-4da9a9655e8a_Enabled">
    <vt:lpwstr>true</vt:lpwstr>
  </property>
  <property fmtid="{D5CDD505-2E9C-101B-9397-08002B2CF9AE}" pid="3" name="MSIP_Label_d958723a-5915-4af3-b4cd-4da9a9655e8a_SetDate">
    <vt:lpwstr>2023-12-19T18:51:08Z</vt:lpwstr>
  </property>
  <property fmtid="{D5CDD505-2E9C-101B-9397-08002B2CF9AE}" pid="4" name="MSIP_Label_d958723a-5915-4af3-b4cd-4da9a9655e8a_Method">
    <vt:lpwstr>Standard</vt:lpwstr>
  </property>
  <property fmtid="{D5CDD505-2E9C-101B-9397-08002B2CF9AE}" pid="5" name="MSIP_Label_d958723a-5915-4af3-b4cd-4da9a9655e8a_Name">
    <vt:lpwstr>d958723a-5915-4af3-b4cd-4da9a9655e8a</vt:lpwstr>
  </property>
  <property fmtid="{D5CDD505-2E9C-101B-9397-08002B2CF9AE}" pid="6" name="MSIP_Label_d958723a-5915-4af3-b4cd-4da9a9655e8a_SiteId">
    <vt:lpwstr>bab5b22c-d82b-452e-9cad-04f9708f4bbd</vt:lpwstr>
  </property>
  <property fmtid="{D5CDD505-2E9C-101B-9397-08002B2CF9AE}" pid="7" name="MSIP_Label_d958723a-5915-4af3-b4cd-4da9a9655e8a_ActionId">
    <vt:lpwstr>07ac53cb-8858-4197-b8bb-d55708fa3a4c</vt:lpwstr>
  </property>
  <property fmtid="{D5CDD505-2E9C-101B-9397-08002B2CF9AE}" pid="8" name="MSIP_Label_d958723a-5915-4af3-b4cd-4da9a9655e8a_ContentBits">
    <vt:lpwstr>2</vt:lpwstr>
  </property>
  <property fmtid="{D5CDD505-2E9C-101B-9397-08002B2CF9AE}" pid="9" name="ClassificationContentMarkingFooterLocations">
    <vt:lpwstr>Tema de Office:6</vt:lpwstr>
  </property>
  <property fmtid="{D5CDD505-2E9C-101B-9397-08002B2CF9AE}" pid="10" name="ClassificationContentMarkingFooterText">
    <vt:lpwstr>Clasificación: Interna</vt:lpwstr>
  </property>
</Properties>
</file>