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sldIdLst>
    <p:sldId id="2661" r:id="rId2"/>
    <p:sldId id="2950" r:id="rId3"/>
    <p:sldId id="2662" r:id="rId4"/>
    <p:sldId id="2949" r:id="rId5"/>
    <p:sldId id="2663" r:id="rId6"/>
    <p:sldId id="2664" r:id="rId7"/>
    <p:sldId id="2665" r:id="rId8"/>
    <p:sldId id="2917" r:id="rId9"/>
    <p:sldId id="2667" r:id="rId10"/>
    <p:sldId id="2918" r:id="rId11"/>
    <p:sldId id="2666" r:id="rId12"/>
    <p:sldId id="2944" r:id="rId13"/>
    <p:sldId id="2924" r:id="rId14"/>
    <p:sldId id="2928" r:id="rId15"/>
    <p:sldId id="2925" r:id="rId16"/>
    <p:sldId id="2930" r:id="rId17"/>
    <p:sldId id="2931" r:id="rId18"/>
    <p:sldId id="2942" r:id="rId19"/>
    <p:sldId id="2706" r:id="rId20"/>
    <p:sldId id="2946" r:id="rId21"/>
    <p:sldId id="2709" r:id="rId22"/>
    <p:sldId id="2935" r:id="rId23"/>
    <p:sldId id="2933" r:id="rId24"/>
    <p:sldId id="2938" r:id="rId25"/>
    <p:sldId id="2947" r:id="rId26"/>
    <p:sldId id="2951" r:id="rId27"/>
    <p:sldId id="2952" r:id="rId28"/>
    <p:sldId id="2953" r:id="rId29"/>
    <p:sldId id="2954" r:id="rId30"/>
    <p:sldId id="2955" r:id="rId31"/>
    <p:sldId id="2956" r:id="rId32"/>
    <p:sldId id="2960" r:id="rId33"/>
    <p:sldId id="2964" r:id="rId34"/>
    <p:sldId id="2965" r:id="rId35"/>
    <p:sldId id="2941" r:id="rId36"/>
    <p:sldId id="2966" r:id="rId37"/>
    <p:sldId id="2967" r:id="rId38"/>
    <p:sldId id="2971" r:id="rId39"/>
    <p:sldId id="2972" r:id="rId40"/>
    <p:sldId id="2919" r:id="rId41"/>
    <p:sldId id="2973" r:id="rId42"/>
    <p:sldId id="2974" r:id="rId43"/>
    <p:sldId id="2975" r:id="rId44"/>
    <p:sldId id="2976" r:id="rId45"/>
    <p:sldId id="2977" r:id="rId46"/>
    <p:sldId id="2957" r:id="rId47"/>
    <p:sldId id="2958" r:id="rId48"/>
    <p:sldId id="2978" r:id="rId49"/>
    <p:sldId id="2979" r:id="rId50"/>
    <p:sldId id="2980" r:id="rId51"/>
    <p:sldId id="2981" r:id="rId52"/>
    <p:sldId id="2982" r:id="rId53"/>
    <p:sldId id="2983" r:id="rId54"/>
    <p:sldId id="2984" r:id="rId55"/>
    <p:sldId id="2985" r:id="rId56"/>
    <p:sldId id="2986" r:id="rId57"/>
    <p:sldId id="2916" r:id="rId58"/>
    <p:sldId id="2987" r:id="rId59"/>
    <p:sldId id="2989" r:id="rId60"/>
    <p:sldId id="2991" r:id="rId61"/>
    <p:sldId id="2992" r:id="rId62"/>
    <p:sldId id="2948" r:id="rId63"/>
    <p:sldId id="2993" r:id="rId64"/>
    <p:sldId id="2994" r:id="rId65"/>
  </p:sldIdLst>
  <p:sldSz cx="12192000" cy="6858000"/>
  <p:notesSz cx="6797675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88972" autoAdjust="0"/>
  </p:normalViewPr>
  <p:slideViewPr>
    <p:cSldViewPr snapToGrid="0">
      <p:cViewPr varScale="1">
        <p:scale>
          <a:sx n="63" d="100"/>
          <a:sy n="63" d="100"/>
        </p:scale>
        <p:origin x="10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CB48AB-0CC0-49F2-AA07-FE39770060E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9C09D7-2B94-4D39-8C63-A8D881E50645}">
      <dgm:prSet custT="1"/>
      <dgm:spPr/>
      <dgm:t>
        <a:bodyPr/>
        <a:lstStyle/>
        <a:p>
          <a:r>
            <a:rPr lang="es-ES" sz="1700" dirty="0"/>
            <a:t>Daño cerebral (adquirido):</a:t>
          </a:r>
          <a:endParaRPr lang="en-US" sz="1700" dirty="0"/>
        </a:p>
      </dgm:t>
    </dgm:pt>
    <dgm:pt modelId="{393D4C49-05AA-41BE-A133-666AAA65F6B2}" type="parTrans" cxnId="{8ABA42D0-B606-4A88-8A23-47DD577D020D}">
      <dgm:prSet/>
      <dgm:spPr/>
      <dgm:t>
        <a:bodyPr/>
        <a:lstStyle/>
        <a:p>
          <a:endParaRPr lang="en-US"/>
        </a:p>
      </dgm:t>
    </dgm:pt>
    <dgm:pt modelId="{719DA270-7058-4B5A-AE5C-56056005D96E}" type="sibTrans" cxnId="{8ABA42D0-B606-4A88-8A23-47DD577D020D}">
      <dgm:prSet/>
      <dgm:spPr/>
      <dgm:t>
        <a:bodyPr/>
        <a:lstStyle/>
        <a:p>
          <a:endParaRPr lang="en-US"/>
        </a:p>
      </dgm:t>
    </dgm:pt>
    <dgm:pt modelId="{A6187633-07D8-47E5-912A-F04451265AF6}">
      <dgm:prSet custT="1"/>
      <dgm:spPr/>
      <dgm:t>
        <a:bodyPr/>
        <a:lstStyle/>
        <a:p>
          <a:r>
            <a:rPr lang="es-ES" sz="1500" dirty="0"/>
            <a:t>1.º Traumatismo craneoencefálico.</a:t>
          </a:r>
          <a:endParaRPr lang="en-US" sz="1500" dirty="0"/>
        </a:p>
      </dgm:t>
    </dgm:pt>
    <dgm:pt modelId="{1BE717D2-F2EA-4DD1-94F5-9F881A2434F6}" type="parTrans" cxnId="{2B1BB616-BE36-46BD-8CAB-09A4EDCBB32F}">
      <dgm:prSet/>
      <dgm:spPr/>
      <dgm:t>
        <a:bodyPr/>
        <a:lstStyle/>
        <a:p>
          <a:endParaRPr lang="en-US"/>
        </a:p>
      </dgm:t>
    </dgm:pt>
    <dgm:pt modelId="{9FFC8FDC-C25A-47DA-BEBD-316A821620BD}" type="sibTrans" cxnId="{2B1BB616-BE36-46BD-8CAB-09A4EDCBB32F}">
      <dgm:prSet/>
      <dgm:spPr/>
      <dgm:t>
        <a:bodyPr/>
        <a:lstStyle/>
        <a:p>
          <a:endParaRPr lang="en-US"/>
        </a:p>
      </dgm:t>
    </dgm:pt>
    <dgm:pt modelId="{BD8A97D6-BC3B-4EE1-BD47-7D1309E9480F}">
      <dgm:prSet custT="1"/>
      <dgm:spPr/>
      <dgm:t>
        <a:bodyPr/>
        <a:lstStyle/>
        <a:p>
          <a:r>
            <a:rPr lang="es-ES" sz="1500" dirty="0"/>
            <a:t>2.º Secuelas de tumores del SNC, infecciones o intoxicaciones.</a:t>
          </a:r>
          <a:endParaRPr lang="en-US" sz="1500" dirty="0"/>
        </a:p>
      </dgm:t>
    </dgm:pt>
    <dgm:pt modelId="{0F82F538-CBA5-41E7-A06D-1BA068FF05DF}" type="parTrans" cxnId="{596961CA-7716-4E77-921B-2DE027A44EFC}">
      <dgm:prSet/>
      <dgm:spPr/>
      <dgm:t>
        <a:bodyPr/>
        <a:lstStyle/>
        <a:p>
          <a:endParaRPr lang="en-US"/>
        </a:p>
      </dgm:t>
    </dgm:pt>
    <dgm:pt modelId="{701562BF-C430-4CBB-915D-187798B73C92}" type="sibTrans" cxnId="{596961CA-7716-4E77-921B-2DE027A44EFC}">
      <dgm:prSet/>
      <dgm:spPr/>
      <dgm:t>
        <a:bodyPr/>
        <a:lstStyle/>
        <a:p>
          <a:endParaRPr lang="en-US"/>
        </a:p>
      </dgm:t>
    </dgm:pt>
    <dgm:pt modelId="{C0431AF6-1F1E-4C0B-90C5-83AF51D6AF48}">
      <dgm:prSet custT="1"/>
      <dgm:spPr/>
      <dgm:t>
        <a:bodyPr/>
        <a:lstStyle/>
        <a:p>
          <a:r>
            <a:rPr lang="es-ES" sz="1700" dirty="0"/>
            <a:t>Enfermedad mental:</a:t>
          </a:r>
          <a:endParaRPr lang="en-US" sz="1700" dirty="0"/>
        </a:p>
      </dgm:t>
    </dgm:pt>
    <dgm:pt modelId="{09EDEAFB-D3A3-4100-AF8A-BD834F2F2E74}" type="parTrans" cxnId="{CB877ABC-023B-4271-A7C3-52F2782BD3C4}">
      <dgm:prSet/>
      <dgm:spPr/>
      <dgm:t>
        <a:bodyPr/>
        <a:lstStyle/>
        <a:p>
          <a:endParaRPr lang="en-US"/>
        </a:p>
      </dgm:t>
    </dgm:pt>
    <dgm:pt modelId="{49EEBF20-6EEF-435D-B9EB-5180A3528E1E}" type="sibTrans" cxnId="{CB877ABC-023B-4271-A7C3-52F2782BD3C4}">
      <dgm:prSet/>
      <dgm:spPr/>
      <dgm:t>
        <a:bodyPr/>
        <a:lstStyle/>
        <a:p>
          <a:endParaRPr lang="en-US"/>
        </a:p>
      </dgm:t>
    </dgm:pt>
    <dgm:pt modelId="{89A6D22B-4402-4E16-A257-F46E01BDA9FF}">
      <dgm:prSet custT="1"/>
      <dgm:spPr/>
      <dgm:t>
        <a:bodyPr/>
        <a:lstStyle/>
        <a:p>
          <a:r>
            <a:rPr lang="es-ES" sz="1500" dirty="0"/>
            <a:t>1.º Esquizofrenia.</a:t>
          </a:r>
          <a:endParaRPr lang="en-US" sz="1500" dirty="0"/>
        </a:p>
      </dgm:t>
    </dgm:pt>
    <dgm:pt modelId="{EDB65902-FFE0-42F2-A92D-E338B8C0AB2D}" type="parTrans" cxnId="{35ABEBB9-E9AE-4AC0-B8FC-C6D2EC8E190A}">
      <dgm:prSet/>
      <dgm:spPr/>
      <dgm:t>
        <a:bodyPr/>
        <a:lstStyle/>
        <a:p>
          <a:endParaRPr lang="en-US"/>
        </a:p>
      </dgm:t>
    </dgm:pt>
    <dgm:pt modelId="{8CA8E016-ACA6-487D-8981-B768BAACC5E4}" type="sibTrans" cxnId="{35ABEBB9-E9AE-4AC0-B8FC-C6D2EC8E190A}">
      <dgm:prSet/>
      <dgm:spPr/>
      <dgm:t>
        <a:bodyPr/>
        <a:lstStyle/>
        <a:p>
          <a:endParaRPr lang="en-US"/>
        </a:p>
      </dgm:t>
    </dgm:pt>
    <dgm:pt modelId="{48D5764C-28BC-4768-88EB-95AED1147E0C}">
      <dgm:prSet custT="1"/>
      <dgm:spPr/>
      <dgm:t>
        <a:bodyPr/>
        <a:lstStyle/>
        <a:p>
          <a:r>
            <a:rPr lang="es-ES" sz="1500" dirty="0"/>
            <a:t>2.º Trastorno bipolar.</a:t>
          </a:r>
          <a:endParaRPr lang="en-US" sz="1500" dirty="0"/>
        </a:p>
      </dgm:t>
    </dgm:pt>
    <dgm:pt modelId="{CA3B2D1A-201F-4155-A746-64716EF8B03D}" type="parTrans" cxnId="{ECDDFF5F-3DAA-4F2B-9F05-878449543A8E}">
      <dgm:prSet/>
      <dgm:spPr/>
      <dgm:t>
        <a:bodyPr/>
        <a:lstStyle/>
        <a:p>
          <a:endParaRPr lang="en-US"/>
        </a:p>
      </dgm:t>
    </dgm:pt>
    <dgm:pt modelId="{8ACC77D1-6C8E-4618-8981-14FEF1D96267}" type="sibTrans" cxnId="{ECDDFF5F-3DAA-4F2B-9F05-878449543A8E}">
      <dgm:prSet/>
      <dgm:spPr/>
      <dgm:t>
        <a:bodyPr/>
        <a:lstStyle/>
        <a:p>
          <a:endParaRPr lang="en-US"/>
        </a:p>
      </dgm:t>
    </dgm:pt>
    <dgm:pt modelId="{3A6DFC49-2BFB-4F53-A4E8-C121192F079A}">
      <dgm:prSet custT="1"/>
      <dgm:spPr/>
      <dgm:t>
        <a:bodyPr/>
        <a:lstStyle/>
        <a:p>
          <a:r>
            <a:rPr lang="es-ES" sz="1700" dirty="0"/>
            <a:t>Enfermedad neurológica:</a:t>
          </a:r>
          <a:endParaRPr lang="en-US" sz="1700" dirty="0"/>
        </a:p>
      </dgm:t>
    </dgm:pt>
    <dgm:pt modelId="{F3917E4A-5087-4BFB-BF74-837E558DB946}" type="parTrans" cxnId="{0D216713-C14F-4FD6-8287-3A3C676469C0}">
      <dgm:prSet/>
      <dgm:spPr/>
      <dgm:t>
        <a:bodyPr/>
        <a:lstStyle/>
        <a:p>
          <a:endParaRPr lang="en-US"/>
        </a:p>
      </dgm:t>
    </dgm:pt>
    <dgm:pt modelId="{BAF87499-1F55-4A43-A4E4-9904DC6AAA5A}" type="sibTrans" cxnId="{0D216713-C14F-4FD6-8287-3A3C676469C0}">
      <dgm:prSet/>
      <dgm:spPr/>
      <dgm:t>
        <a:bodyPr/>
        <a:lstStyle/>
        <a:p>
          <a:endParaRPr lang="en-US"/>
        </a:p>
      </dgm:t>
    </dgm:pt>
    <dgm:pt modelId="{6EA90193-6080-4FD2-85AE-87033A846E51}">
      <dgm:prSet custT="1"/>
      <dgm:spPr/>
      <dgm:t>
        <a:bodyPr/>
        <a:lstStyle/>
        <a:p>
          <a:r>
            <a:rPr lang="es-ES" sz="1500" dirty="0"/>
            <a:t>1.º Esclerosis Lateral Amiotrófica.</a:t>
          </a:r>
          <a:endParaRPr lang="en-US" sz="1500" dirty="0"/>
        </a:p>
      </dgm:t>
    </dgm:pt>
    <dgm:pt modelId="{71CE6D4C-F3EB-42F2-8222-F17006F9E793}" type="parTrans" cxnId="{DA3C6906-6F32-4821-BF3D-6FAE86C6ACA5}">
      <dgm:prSet/>
      <dgm:spPr/>
      <dgm:t>
        <a:bodyPr/>
        <a:lstStyle/>
        <a:p>
          <a:endParaRPr lang="en-US"/>
        </a:p>
      </dgm:t>
    </dgm:pt>
    <dgm:pt modelId="{ECB340E6-66D4-46B2-BFA1-8A859C0E6E2D}" type="sibTrans" cxnId="{DA3C6906-6F32-4821-BF3D-6FAE86C6ACA5}">
      <dgm:prSet/>
      <dgm:spPr/>
      <dgm:t>
        <a:bodyPr/>
        <a:lstStyle/>
        <a:p>
          <a:endParaRPr lang="en-US"/>
        </a:p>
      </dgm:t>
    </dgm:pt>
    <dgm:pt modelId="{2BD0A0E5-E90B-4D89-9B52-C858281CA046}">
      <dgm:prSet custT="1"/>
      <dgm:spPr/>
      <dgm:t>
        <a:bodyPr/>
        <a:lstStyle/>
        <a:p>
          <a:r>
            <a:rPr lang="es-ES" sz="1500" dirty="0"/>
            <a:t>2.º Esclerosis múltiple.</a:t>
          </a:r>
          <a:endParaRPr lang="en-US" sz="1500" dirty="0"/>
        </a:p>
      </dgm:t>
    </dgm:pt>
    <dgm:pt modelId="{1D67AE2B-0627-43EA-AC4A-B963A697D018}" type="parTrans" cxnId="{864727C2-272D-4552-AD08-B1895438CFF1}">
      <dgm:prSet/>
      <dgm:spPr/>
      <dgm:t>
        <a:bodyPr/>
        <a:lstStyle/>
        <a:p>
          <a:endParaRPr lang="en-US"/>
        </a:p>
      </dgm:t>
    </dgm:pt>
    <dgm:pt modelId="{36D34469-5566-4B5B-96A4-492E7056F686}" type="sibTrans" cxnId="{864727C2-272D-4552-AD08-B1895438CFF1}">
      <dgm:prSet/>
      <dgm:spPr/>
      <dgm:t>
        <a:bodyPr/>
        <a:lstStyle/>
        <a:p>
          <a:endParaRPr lang="en-US"/>
        </a:p>
      </dgm:t>
    </dgm:pt>
    <dgm:pt modelId="{CAEE66EA-DBDF-4F5F-BA58-AC3ED2596E63}">
      <dgm:prSet custT="1"/>
      <dgm:spPr/>
      <dgm:t>
        <a:bodyPr/>
        <a:lstStyle/>
        <a:p>
          <a:r>
            <a:rPr lang="es-ES" sz="1500" dirty="0"/>
            <a:t>3.º </a:t>
          </a:r>
          <a:r>
            <a:rPr lang="es-ES" sz="1500" dirty="0" err="1"/>
            <a:t>Leucodistrofias</a:t>
          </a:r>
          <a:r>
            <a:rPr lang="es-ES" sz="1500" dirty="0"/>
            <a:t>.</a:t>
          </a:r>
          <a:endParaRPr lang="en-US" sz="1500" dirty="0"/>
        </a:p>
      </dgm:t>
    </dgm:pt>
    <dgm:pt modelId="{AA514C73-194A-40C2-B53F-0340B0289A59}" type="parTrans" cxnId="{278D67FF-9541-46D1-8DC5-981825F4102C}">
      <dgm:prSet/>
      <dgm:spPr/>
      <dgm:t>
        <a:bodyPr/>
        <a:lstStyle/>
        <a:p>
          <a:endParaRPr lang="en-US"/>
        </a:p>
      </dgm:t>
    </dgm:pt>
    <dgm:pt modelId="{C39801ED-667A-41D4-AFC0-17AE3D87F069}" type="sibTrans" cxnId="{278D67FF-9541-46D1-8DC5-981825F4102C}">
      <dgm:prSet/>
      <dgm:spPr/>
      <dgm:t>
        <a:bodyPr/>
        <a:lstStyle/>
        <a:p>
          <a:endParaRPr lang="en-US"/>
        </a:p>
      </dgm:t>
    </dgm:pt>
    <dgm:pt modelId="{BEF93E2A-34DF-495C-97F8-1BEA7467BA27}">
      <dgm:prSet custT="1"/>
      <dgm:spPr/>
      <dgm:t>
        <a:bodyPr/>
        <a:lstStyle/>
        <a:p>
          <a:r>
            <a:rPr lang="es-ES" sz="1500" dirty="0"/>
            <a:t>4.º Síndrome de Tourette.</a:t>
          </a:r>
          <a:endParaRPr lang="en-US" sz="1500" dirty="0"/>
        </a:p>
      </dgm:t>
    </dgm:pt>
    <dgm:pt modelId="{047E264F-9FD6-4A43-BD3C-A9F896492897}" type="parTrans" cxnId="{4173E13C-9575-43B8-B999-BF1FA85573AD}">
      <dgm:prSet/>
      <dgm:spPr/>
      <dgm:t>
        <a:bodyPr/>
        <a:lstStyle/>
        <a:p>
          <a:endParaRPr lang="en-US"/>
        </a:p>
      </dgm:t>
    </dgm:pt>
    <dgm:pt modelId="{99C76F8D-E077-421F-9A23-7CBEBE1E7019}" type="sibTrans" cxnId="{4173E13C-9575-43B8-B999-BF1FA85573AD}">
      <dgm:prSet/>
      <dgm:spPr/>
      <dgm:t>
        <a:bodyPr/>
        <a:lstStyle/>
        <a:p>
          <a:endParaRPr lang="en-US"/>
        </a:p>
      </dgm:t>
    </dgm:pt>
    <dgm:pt modelId="{8100D963-9F50-470B-944C-6E4CE422CCB0}">
      <dgm:prSet custT="1"/>
      <dgm:spPr/>
      <dgm:t>
        <a:bodyPr/>
        <a:lstStyle/>
        <a:p>
          <a:r>
            <a:rPr lang="es-ES" sz="1500" dirty="0"/>
            <a:t>5.º Lesión medular traumática</a:t>
          </a:r>
          <a:endParaRPr lang="en-US" sz="1500" dirty="0"/>
        </a:p>
      </dgm:t>
    </dgm:pt>
    <dgm:pt modelId="{132DEFBF-9CB8-4609-8068-6382DC09BF75}" type="parTrans" cxnId="{1E02047B-DA20-42AD-ABD9-A59DB0C6B73B}">
      <dgm:prSet/>
      <dgm:spPr/>
      <dgm:t>
        <a:bodyPr/>
        <a:lstStyle/>
        <a:p>
          <a:endParaRPr lang="en-US"/>
        </a:p>
      </dgm:t>
    </dgm:pt>
    <dgm:pt modelId="{98C8BE36-6B43-40DB-84EA-8F40C0954BFF}" type="sibTrans" cxnId="{1E02047B-DA20-42AD-ABD9-A59DB0C6B73B}">
      <dgm:prSet/>
      <dgm:spPr/>
      <dgm:t>
        <a:bodyPr/>
        <a:lstStyle/>
        <a:p>
          <a:endParaRPr lang="en-US"/>
        </a:p>
      </dgm:t>
    </dgm:pt>
    <dgm:pt modelId="{B624C6E9-FC5D-495D-932A-E36D2699AC6C}" type="pres">
      <dgm:prSet presAssocID="{17CB48AB-0CC0-49F2-AA07-FE39770060E7}" presName="linear" presStyleCnt="0">
        <dgm:presLayoutVars>
          <dgm:dir/>
          <dgm:animLvl val="lvl"/>
          <dgm:resizeHandles val="exact"/>
        </dgm:presLayoutVars>
      </dgm:prSet>
      <dgm:spPr/>
    </dgm:pt>
    <dgm:pt modelId="{6121FC59-451A-46BB-9A42-E42A69A1D5D2}" type="pres">
      <dgm:prSet presAssocID="{C59C09D7-2B94-4D39-8C63-A8D881E50645}" presName="parentLin" presStyleCnt="0"/>
      <dgm:spPr/>
    </dgm:pt>
    <dgm:pt modelId="{9E9EBA26-469E-47B7-A267-E5AB184D66F5}" type="pres">
      <dgm:prSet presAssocID="{C59C09D7-2B94-4D39-8C63-A8D881E50645}" presName="parentLeftMargin" presStyleLbl="node1" presStyleIdx="0" presStyleCnt="3"/>
      <dgm:spPr/>
    </dgm:pt>
    <dgm:pt modelId="{0DE22F3D-8F7E-4363-8C1F-0A1A08CD1F35}" type="pres">
      <dgm:prSet presAssocID="{C59C09D7-2B94-4D39-8C63-A8D881E50645}" presName="parentText" presStyleLbl="node1" presStyleIdx="0" presStyleCnt="3" custScaleX="109911" custScaleY="63132" custLinFactNeighborX="42995" custLinFactNeighborY="6524">
        <dgm:presLayoutVars>
          <dgm:chMax val="0"/>
          <dgm:bulletEnabled val="1"/>
        </dgm:presLayoutVars>
      </dgm:prSet>
      <dgm:spPr/>
    </dgm:pt>
    <dgm:pt modelId="{9DC8CACA-D8E9-4703-9864-3AB75F2DDB4D}" type="pres">
      <dgm:prSet presAssocID="{C59C09D7-2B94-4D39-8C63-A8D881E50645}" presName="negativeSpace" presStyleCnt="0"/>
      <dgm:spPr/>
    </dgm:pt>
    <dgm:pt modelId="{93F20CFC-8D78-4C50-90F6-4C9949DF0FC2}" type="pres">
      <dgm:prSet presAssocID="{C59C09D7-2B94-4D39-8C63-A8D881E50645}" presName="childText" presStyleLbl="conFgAcc1" presStyleIdx="0" presStyleCnt="3">
        <dgm:presLayoutVars>
          <dgm:bulletEnabled val="1"/>
        </dgm:presLayoutVars>
      </dgm:prSet>
      <dgm:spPr/>
    </dgm:pt>
    <dgm:pt modelId="{8C072CA4-272F-4757-9C0C-B5F5817CAE2E}" type="pres">
      <dgm:prSet presAssocID="{719DA270-7058-4B5A-AE5C-56056005D96E}" presName="spaceBetweenRectangles" presStyleCnt="0"/>
      <dgm:spPr/>
    </dgm:pt>
    <dgm:pt modelId="{695024FC-6CCC-45C1-9319-58651234C7BD}" type="pres">
      <dgm:prSet presAssocID="{C0431AF6-1F1E-4C0B-90C5-83AF51D6AF48}" presName="parentLin" presStyleCnt="0"/>
      <dgm:spPr/>
    </dgm:pt>
    <dgm:pt modelId="{B0144A7A-ACAE-4824-AC1A-9C0022ACF359}" type="pres">
      <dgm:prSet presAssocID="{C0431AF6-1F1E-4C0B-90C5-83AF51D6AF48}" presName="parentLeftMargin" presStyleLbl="node1" presStyleIdx="0" presStyleCnt="3"/>
      <dgm:spPr/>
    </dgm:pt>
    <dgm:pt modelId="{3BA5714A-339C-4BF3-8197-8368C0FD8D33}" type="pres">
      <dgm:prSet presAssocID="{C0431AF6-1F1E-4C0B-90C5-83AF51D6AF48}" presName="parentText" presStyleLbl="node1" presStyleIdx="1" presStyleCnt="3" custScaleY="64892">
        <dgm:presLayoutVars>
          <dgm:chMax val="0"/>
          <dgm:bulletEnabled val="1"/>
        </dgm:presLayoutVars>
      </dgm:prSet>
      <dgm:spPr/>
    </dgm:pt>
    <dgm:pt modelId="{1E11976F-8C22-45FE-B3A2-61733C0FAC51}" type="pres">
      <dgm:prSet presAssocID="{C0431AF6-1F1E-4C0B-90C5-83AF51D6AF48}" presName="negativeSpace" presStyleCnt="0"/>
      <dgm:spPr/>
    </dgm:pt>
    <dgm:pt modelId="{F0D4AF1F-6355-4AE4-AFD4-DFADD409ABF0}" type="pres">
      <dgm:prSet presAssocID="{C0431AF6-1F1E-4C0B-90C5-83AF51D6AF48}" presName="childText" presStyleLbl="conFgAcc1" presStyleIdx="1" presStyleCnt="3">
        <dgm:presLayoutVars>
          <dgm:bulletEnabled val="1"/>
        </dgm:presLayoutVars>
      </dgm:prSet>
      <dgm:spPr/>
    </dgm:pt>
    <dgm:pt modelId="{40984E25-B809-418B-B942-005B2DA6B025}" type="pres">
      <dgm:prSet presAssocID="{49EEBF20-6EEF-435D-B9EB-5180A3528E1E}" presName="spaceBetweenRectangles" presStyleCnt="0"/>
      <dgm:spPr/>
    </dgm:pt>
    <dgm:pt modelId="{9FCF25D0-54AB-41AB-8657-05254C81F88E}" type="pres">
      <dgm:prSet presAssocID="{3A6DFC49-2BFB-4F53-A4E8-C121192F079A}" presName="parentLin" presStyleCnt="0"/>
      <dgm:spPr/>
    </dgm:pt>
    <dgm:pt modelId="{881AEFF0-4ACF-4BBB-9F6E-114D76BCF075}" type="pres">
      <dgm:prSet presAssocID="{3A6DFC49-2BFB-4F53-A4E8-C121192F079A}" presName="parentLeftMargin" presStyleLbl="node1" presStyleIdx="1" presStyleCnt="3"/>
      <dgm:spPr/>
    </dgm:pt>
    <dgm:pt modelId="{69D4BEC2-E408-4F36-88AF-34E63305D4C4}" type="pres">
      <dgm:prSet presAssocID="{3A6DFC49-2BFB-4F53-A4E8-C121192F079A}" presName="parentText" presStyleLbl="node1" presStyleIdx="2" presStyleCnt="3" custScaleY="62297">
        <dgm:presLayoutVars>
          <dgm:chMax val="0"/>
          <dgm:bulletEnabled val="1"/>
        </dgm:presLayoutVars>
      </dgm:prSet>
      <dgm:spPr/>
    </dgm:pt>
    <dgm:pt modelId="{4FD2A31F-F2A5-4D32-BE3B-00E7488BB61A}" type="pres">
      <dgm:prSet presAssocID="{3A6DFC49-2BFB-4F53-A4E8-C121192F079A}" presName="negativeSpace" presStyleCnt="0"/>
      <dgm:spPr/>
    </dgm:pt>
    <dgm:pt modelId="{C7121B56-28F9-4E16-9608-E79E7178A775}" type="pres">
      <dgm:prSet presAssocID="{3A6DFC49-2BFB-4F53-A4E8-C121192F079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F318B00-30E0-4AE9-864D-D90076393245}" type="presOf" srcId="{CAEE66EA-DBDF-4F5F-BA58-AC3ED2596E63}" destId="{C7121B56-28F9-4E16-9608-E79E7178A775}" srcOrd="0" destOrd="2" presId="urn:microsoft.com/office/officeart/2005/8/layout/list1"/>
    <dgm:cxn modelId="{DA3C6906-6F32-4821-BF3D-6FAE86C6ACA5}" srcId="{3A6DFC49-2BFB-4F53-A4E8-C121192F079A}" destId="{6EA90193-6080-4FD2-85AE-87033A846E51}" srcOrd="0" destOrd="0" parTransId="{71CE6D4C-F3EB-42F2-8222-F17006F9E793}" sibTransId="{ECB340E6-66D4-46B2-BFA1-8A859C0E6E2D}"/>
    <dgm:cxn modelId="{0D216713-C14F-4FD6-8287-3A3C676469C0}" srcId="{17CB48AB-0CC0-49F2-AA07-FE39770060E7}" destId="{3A6DFC49-2BFB-4F53-A4E8-C121192F079A}" srcOrd="2" destOrd="0" parTransId="{F3917E4A-5087-4BFB-BF74-837E558DB946}" sibTransId="{BAF87499-1F55-4A43-A4E4-9904DC6AAA5A}"/>
    <dgm:cxn modelId="{2B1BB616-BE36-46BD-8CAB-09A4EDCBB32F}" srcId="{C59C09D7-2B94-4D39-8C63-A8D881E50645}" destId="{A6187633-07D8-47E5-912A-F04451265AF6}" srcOrd="0" destOrd="0" parTransId="{1BE717D2-F2EA-4DD1-94F5-9F881A2434F6}" sibTransId="{9FFC8FDC-C25A-47DA-BEBD-316A821620BD}"/>
    <dgm:cxn modelId="{4173E13C-9575-43B8-B999-BF1FA85573AD}" srcId="{3A6DFC49-2BFB-4F53-A4E8-C121192F079A}" destId="{BEF93E2A-34DF-495C-97F8-1BEA7467BA27}" srcOrd="3" destOrd="0" parTransId="{047E264F-9FD6-4A43-BD3C-A9F896492897}" sibTransId="{99C76F8D-E077-421F-9A23-7CBEBE1E7019}"/>
    <dgm:cxn modelId="{EDBBC63D-84A9-45C5-BF45-D8C78FEF98CC}" type="presOf" srcId="{2BD0A0E5-E90B-4D89-9B52-C858281CA046}" destId="{C7121B56-28F9-4E16-9608-E79E7178A775}" srcOrd="0" destOrd="1" presId="urn:microsoft.com/office/officeart/2005/8/layout/list1"/>
    <dgm:cxn modelId="{ECDDFF5F-3DAA-4F2B-9F05-878449543A8E}" srcId="{C0431AF6-1F1E-4C0B-90C5-83AF51D6AF48}" destId="{48D5764C-28BC-4768-88EB-95AED1147E0C}" srcOrd="1" destOrd="0" parTransId="{CA3B2D1A-201F-4155-A746-64716EF8B03D}" sibTransId="{8ACC77D1-6C8E-4618-8981-14FEF1D96267}"/>
    <dgm:cxn modelId="{08E2AD61-A852-4953-90D5-B1C6B7459A0B}" type="presOf" srcId="{C0431AF6-1F1E-4C0B-90C5-83AF51D6AF48}" destId="{3BA5714A-339C-4BF3-8197-8368C0FD8D33}" srcOrd="1" destOrd="0" presId="urn:microsoft.com/office/officeart/2005/8/layout/list1"/>
    <dgm:cxn modelId="{61400C46-F411-4B82-9F55-E7B55D27EAB6}" type="presOf" srcId="{8100D963-9F50-470B-944C-6E4CE422CCB0}" destId="{C7121B56-28F9-4E16-9608-E79E7178A775}" srcOrd="0" destOrd="4" presId="urn:microsoft.com/office/officeart/2005/8/layout/list1"/>
    <dgm:cxn modelId="{90FB716B-B511-4CD9-8E33-5D24E7E7B52E}" type="presOf" srcId="{A6187633-07D8-47E5-912A-F04451265AF6}" destId="{93F20CFC-8D78-4C50-90F6-4C9949DF0FC2}" srcOrd="0" destOrd="0" presId="urn:microsoft.com/office/officeart/2005/8/layout/list1"/>
    <dgm:cxn modelId="{93F0094C-2E47-4852-A030-575731A1FEA4}" type="presOf" srcId="{BD8A97D6-BC3B-4EE1-BD47-7D1309E9480F}" destId="{93F20CFC-8D78-4C50-90F6-4C9949DF0FC2}" srcOrd="0" destOrd="1" presId="urn:microsoft.com/office/officeart/2005/8/layout/list1"/>
    <dgm:cxn modelId="{7D4EDE4D-3EDB-49BB-8E42-6A9E1C115E7E}" type="presOf" srcId="{17CB48AB-0CC0-49F2-AA07-FE39770060E7}" destId="{B624C6E9-FC5D-495D-932A-E36D2699AC6C}" srcOrd="0" destOrd="0" presId="urn:microsoft.com/office/officeart/2005/8/layout/list1"/>
    <dgm:cxn modelId="{C18AB550-D250-4859-A776-157EF59648C7}" type="presOf" srcId="{C59C09D7-2B94-4D39-8C63-A8D881E50645}" destId="{0DE22F3D-8F7E-4363-8C1F-0A1A08CD1F35}" srcOrd="1" destOrd="0" presId="urn:microsoft.com/office/officeart/2005/8/layout/list1"/>
    <dgm:cxn modelId="{5C0CD750-0952-4BC6-9389-45686E54587D}" type="presOf" srcId="{BEF93E2A-34DF-495C-97F8-1BEA7467BA27}" destId="{C7121B56-28F9-4E16-9608-E79E7178A775}" srcOrd="0" destOrd="3" presId="urn:microsoft.com/office/officeart/2005/8/layout/list1"/>
    <dgm:cxn modelId="{1E02047B-DA20-42AD-ABD9-A59DB0C6B73B}" srcId="{3A6DFC49-2BFB-4F53-A4E8-C121192F079A}" destId="{8100D963-9F50-470B-944C-6E4CE422CCB0}" srcOrd="4" destOrd="0" parTransId="{132DEFBF-9CB8-4609-8068-6382DC09BF75}" sibTransId="{98C8BE36-6B43-40DB-84EA-8F40C0954BFF}"/>
    <dgm:cxn modelId="{B7D4CF95-B7AB-458E-A092-30F670AEA4C3}" type="presOf" srcId="{3A6DFC49-2BFB-4F53-A4E8-C121192F079A}" destId="{69D4BEC2-E408-4F36-88AF-34E63305D4C4}" srcOrd="1" destOrd="0" presId="urn:microsoft.com/office/officeart/2005/8/layout/list1"/>
    <dgm:cxn modelId="{A20390A6-C810-4DA0-8D81-E78A2EAF0FDD}" type="presOf" srcId="{C59C09D7-2B94-4D39-8C63-A8D881E50645}" destId="{9E9EBA26-469E-47B7-A267-E5AB184D66F5}" srcOrd="0" destOrd="0" presId="urn:microsoft.com/office/officeart/2005/8/layout/list1"/>
    <dgm:cxn modelId="{35ABEBB9-E9AE-4AC0-B8FC-C6D2EC8E190A}" srcId="{C0431AF6-1F1E-4C0B-90C5-83AF51D6AF48}" destId="{89A6D22B-4402-4E16-A257-F46E01BDA9FF}" srcOrd="0" destOrd="0" parTransId="{EDB65902-FFE0-42F2-A92D-E338B8C0AB2D}" sibTransId="{8CA8E016-ACA6-487D-8981-B768BAACC5E4}"/>
    <dgm:cxn modelId="{D66216BB-CA13-4074-B1F3-ACE497793F7D}" type="presOf" srcId="{3A6DFC49-2BFB-4F53-A4E8-C121192F079A}" destId="{881AEFF0-4ACF-4BBB-9F6E-114D76BCF075}" srcOrd="0" destOrd="0" presId="urn:microsoft.com/office/officeart/2005/8/layout/list1"/>
    <dgm:cxn modelId="{CB877ABC-023B-4271-A7C3-52F2782BD3C4}" srcId="{17CB48AB-0CC0-49F2-AA07-FE39770060E7}" destId="{C0431AF6-1F1E-4C0B-90C5-83AF51D6AF48}" srcOrd="1" destOrd="0" parTransId="{09EDEAFB-D3A3-4100-AF8A-BD834F2F2E74}" sibTransId="{49EEBF20-6EEF-435D-B9EB-5180A3528E1E}"/>
    <dgm:cxn modelId="{864727C2-272D-4552-AD08-B1895438CFF1}" srcId="{3A6DFC49-2BFB-4F53-A4E8-C121192F079A}" destId="{2BD0A0E5-E90B-4D89-9B52-C858281CA046}" srcOrd="1" destOrd="0" parTransId="{1D67AE2B-0627-43EA-AC4A-B963A697D018}" sibTransId="{36D34469-5566-4B5B-96A4-492E7056F686}"/>
    <dgm:cxn modelId="{ACEC0BC4-6F19-4426-9407-A33B506F43C2}" type="presOf" srcId="{89A6D22B-4402-4E16-A257-F46E01BDA9FF}" destId="{F0D4AF1F-6355-4AE4-AFD4-DFADD409ABF0}" srcOrd="0" destOrd="0" presId="urn:microsoft.com/office/officeart/2005/8/layout/list1"/>
    <dgm:cxn modelId="{596961CA-7716-4E77-921B-2DE027A44EFC}" srcId="{C59C09D7-2B94-4D39-8C63-A8D881E50645}" destId="{BD8A97D6-BC3B-4EE1-BD47-7D1309E9480F}" srcOrd="1" destOrd="0" parTransId="{0F82F538-CBA5-41E7-A06D-1BA068FF05DF}" sibTransId="{701562BF-C430-4CBB-915D-187798B73C92}"/>
    <dgm:cxn modelId="{F666FECF-23B3-4760-9FB6-CFCE5A39DA23}" type="presOf" srcId="{C0431AF6-1F1E-4C0B-90C5-83AF51D6AF48}" destId="{B0144A7A-ACAE-4824-AC1A-9C0022ACF359}" srcOrd="0" destOrd="0" presId="urn:microsoft.com/office/officeart/2005/8/layout/list1"/>
    <dgm:cxn modelId="{8ABA42D0-B606-4A88-8A23-47DD577D020D}" srcId="{17CB48AB-0CC0-49F2-AA07-FE39770060E7}" destId="{C59C09D7-2B94-4D39-8C63-A8D881E50645}" srcOrd="0" destOrd="0" parTransId="{393D4C49-05AA-41BE-A133-666AAA65F6B2}" sibTransId="{719DA270-7058-4B5A-AE5C-56056005D96E}"/>
    <dgm:cxn modelId="{419BACD3-200C-49EE-A63A-5CDC3205DA46}" type="presOf" srcId="{6EA90193-6080-4FD2-85AE-87033A846E51}" destId="{C7121B56-28F9-4E16-9608-E79E7178A775}" srcOrd="0" destOrd="0" presId="urn:microsoft.com/office/officeart/2005/8/layout/list1"/>
    <dgm:cxn modelId="{717A01E2-EE10-4005-8EF5-D16EBCF183F5}" type="presOf" srcId="{48D5764C-28BC-4768-88EB-95AED1147E0C}" destId="{F0D4AF1F-6355-4AE4-AFD4-DFADD409ABF0}" srcOrd="0" destOrd="1" presId="urn:microsoft.com/office/officeart/2005/8/layout/list1"/>
    <dgm:cxn modelId="{278D67FF-9541-46D1-8DC5-981825F4102C}" srcId="{3A6DFC49-2BFB-4F53-A4E8-C121192F079A}" destId="{CAEE66EA-DBDF-4F5F-BA58-AC3ED2596E63}" srcOrd="2" destOrd="0" parTransId="{AA514C73-194A-40C2-B53F-0340B0289A59}" sibTransId="{C39801ED-667A-41D4-AFC0-17AE3D87F069}"/>
    <dgm:cxn modelId="{2F549997-E09A-46B1-AC3F-8B869AF9EE41}" type="presParOf" srcId="{B624C6E9-FC5D-495D-932A-E36D2699AC6C}" destId="{6121FC59-451A-46BB-9A42-E42A69A1D5D2}" srcOrd="0" destOrd="0" presId="urn:microsoft.com/office/officeart/2005/8/layout/list1"/>
    <dgm:cxn modelId="{0675D1C3-3E72-4526-AA37-A159728DFA81}" type="presParOf" srcId="{6121FC59-451A-46BB-9A42-E42A69A1D5D2}" destId="{9E9EBA26-469E-47B7-A267-E5AB184D66F5}" srcOrd="0" destOrd="0" presId="urn:microsoft.com/office/officeart/2005/8/layout/list1"/>
    <dgm:cxn modelId="{3DABFBAE-7232-410F-AD57-AAF41A9DA775}" type="presParOf" srcId="{6121FC59-451A-46BB-9A42-E42A69A1D5D2}" destId="{0DE22F3D-8F7E-4363-8C1F-0A1A08CD1F35}" srcOrd="1" destOrd="0" presId="urn:microsoft.com/office/officeart/2005/8/layout/list1"/>
    <dgm:cxn modelId="{F98A2798-5D9B-44CA-91BD-8A4964744E14}" type="presParOf" srcId="{B624C6E9-FC5D-495D-932A-E36D2699AC6C}" destId="{9DC8CACA-D8E9-4703-9864-3AB75F2DDB4D}" srcOrd="1" destOrd="0" presId="urn:microsoft.com/office/officeart/2005/8/layout/list1"/>
    <dgm:cxn modelId="{D5F2C4C9-A421-4852-BC16-CD1EBEDAD713}" type="presParOf" srcId="{B624C6E9-FC5D-495D-932A-E36D2699AC6C}" destId="{93F20CFC-8D78-4C50-90F6-4C9949DF0FC2}" srcOrd="2" destOrd="0" presId="urn:microsoft.com/office/officeart/2005/8/layout/list1"/>
    <dgm:cxn modelId="{4AA3A7CA-3B38-4CA5-AAD4-A8ED0B6C4E9D}" type="presParOf" srcId="{B624C6E9-FC5D-495D-932A-E36D2699AC6C}" destId="{8C072CA4-272F-4757-9C0C-B5F5817CAE2E}" srcOrd="3" destOrd="0" presId="urn:microsoft.com/office/officeart/2005/8/layout/list1"/>
    <dgm:cxn modelId="{AC97BE50-52A6-4C6E-A1C0-A2627A40C8C1}" type="presParOf" srcId="{B624C6E9-FC5D-495D-932A-E36D2699AC6C}" destId="{695024FC-6CCC-45C1-9319-58651234C7BD}" srcOrd="4" destOrd="0" presId="urn:microsoft.com/office/officeart/2005/8/layout/list1"/>
    <dgm:cxn modelId="{8D284B2E-1093-4904-8384-E47FE01C5AFB}" type="presParOf" srcId="{695024FC-6CCC-45C1-9319-58651234C7BD}" destId="{B0144A7A-ACAE-4824-AC1A-9C0022ACF359}" srcOrd="0" destOrd="0" presId="urn:microsoft.com/office/officeart/2005/8/layout/list1"/>
    <dgm:cxn modelId="{8735675B-E148-4B48-96E5-14B1BE79384B}" type="presParOf" srcId="{695024FC-6CCC-45C1-9319-58651234C7BD}" destId="{3BA5714A-339C-4BF3-8197-8368C0FD8D33}" srcOrd="1" destOrd="0" presId="urn:microsoft.com/office/officeart/2005/8/layout/list1"/>
    <dgm:cxn modelId="{CABDB683-018C-4560-8EE7-0515F9423C29}" type="presParOf" srcId="{B624C6E9-FC5D-495D-932A-E36D2699AC6C}" destId="{1E11976F-8C22-45FE-B3A2-61733C0FAC51}" srcOrd="5" destOrd="0" presId="urn:microsoft.com/office/officeart/2005/8/layout/list1"/>
    <dgm:cxn modelId="{8B1A6C20-C2DC-45A2-8F0F-0C349D7FDBBA}" type="presParOf" srcId="{B624C6E9-FC5D-495D-932A-E36D2699AC6C}" destId="{F0D4AF1F-6355-4AE4-AFD4-DFADD409ABF0}" srcOrd="6" destOrd="0" presId="urn:microsoft.com/office/officeart/2005/8/layout/list1"/>
    <dgm:cxn modelId="{2A065A64-04C8-433B-B440-3C651423A20E}" type="presParOf" srcId="{B624C6E9-FC5D-495D-932A-E36D2699AC6C}" destId="{40984E25-B809-418B-B942-005B2DA6B025}" srcOrd="7" destOrd="0" presId="urn:microsoft.com/office/officeart/2005/8/layout/list1"/>
    <dgm:cxn modelId="{F1C3AB36-06A3-4473-9689-1D55BBFA3EDA}" type="presParOf" srcId="{B624C6E9-FC5D-495D-932A-E36D2699AC6C}" destId="{9FCF25D0-54AB-41AB-8657-05254C81F88E}" srcOrd="8" destOrd="0" presId="urn:microsoft.com/office/officeart/2005/8/layout/list1"/>
    <dgm:cxn modelId="{00F6E9E6-6D32-4A24-A3A6-9A44E4A8FFC0}" type="presParOf" srcId="{9FCF25D0-54AB-41AB-8657-05254C81F88E}" destId="{881AEFF0-4ACF-4BBB-9F6E-114D76BCF075}" srcOrd="0" destOrd="0" presId="urn:microsoft.com/office/officeart/2005/8/layout/list1"/>
    <dgm:cxn modelId="{8537B37E-4DF8-473C-B6B5-28097A2E7FA1}" type="presParOf" srcId="{9FCF25D0-54AB-41AB-8657-05254C81F88E}" destId="{69D4BEC2-E408-4F36-88AF-34E63305D4C4}" srcOrd="1" destOrd="0" presId="urn:microsoft.com/office/officeart/2005/8/layout/list1"/>
    <dgm:cxn modelId="{3812F0D9-045C-44D3-B49F-7E5F6D1E48E3}" type="presParOf" srcId="{B624C6E9-FC5D-495D-932A-E36D2699AC6C}" destId="{4FD2A31F-F2A5-4D32-BE3B-00E7488BB61A}" srcOrd="9" destOrd="0" presId="urn:microsoft.com/office/officeart/2005/8/layout/list1"/>
    <dgm:cxn modelId="{B26D2BAB-9897-424C-BF8D-A1D793A30712}" type="presParOf" srcId="{B624C6E9-FC5D-495D-932A-E36D2699AC6C}" destId="{C7121B56-28F9-4E16-9608-E79E7178A77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A7652F-8A9E-45CC-B21C-B985CB1BEF8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0C68E73-C5E5-4280-8C1A-7D2F3617083F}">
      <dgm:prSet custT="1"/>
      <dgm:spPr/>
      <dgm:t>
        <a:bodyPr/>
        <a:lstStyle/>
        <a:p>
          <a:r>
            <a:rPr lang="es-ES" sz="1700" dirty="0"/>
            <a:t>Discapacidad intelectual</a:t>
          </a:r>
        </a:p>
      </dgm:t>
    </dgm:pt>
    <dgm:pt modelId="{E935E963-9AD2-4A48-A6B5-D160FC5D9B47}" type="parTrans" cxnId="{A4C4B483-6241-44DC-8CF7-37C43523C62F}">
      <dgm:prSet/>
      <dgm:spPr/>
      <dgm:t>
        <a:bodyPr/>
        <a:lstStyle/>
        <a:p>
          <a:endParaRPr lang="es-ES"/>
        </a:p>
      </dgm:t>
    </dgm:pt>
    <dgm:pt modelId="{98B24B89-CC7F-4CF4-9E11-E9D69C1E14F3}" type="sibTrans" cxnId="{A4C4B483-6241-44DC-8CF7-37C43523C62F}">
      <dgm:prSet/>
      <dgm:spPr/>
      <dgm:t>
        <a:bodyPr/>
        <a:lstStyle/>
        <a:p>
          <a:endParaRPr lang="es-ES"/>
        </a:p>
      </dgm:t>
    </dgm:pt>
    <dgm:pt modelId="{7DBFC0FD-E300-4D78-BFBD-0C1AD094BAF6}">
      <dgm:prSet custT="1"/>
      <dgm:spPr/>
      <dgm:t>
        <a:bodyPr/>
        <a:lstStyle/>
        <a:p>
          <a:r>
            <a:rPr lang="es-ES" sz="1700" dirty="0"/>
            <a:t>Parálisis cerebral.</a:t>
          </a:r>
        </a:p>
      </dgm:t>
    </dgm:pt>
    <dgm:pt modelId="{FC380AC9-8A3A-445F-9460-3B3BB4B07B78}" type="parTrans" cxnId="{90D82F63-E7EA-4DB8-A1C5-A90B2728774A}">
      <dgm:prSet/>
      <dgm:spPr/>
      <dgm:t>
        <a:bodyPr/>
        <a:lstStyle/>
        <a:p>
          <a:endParaRPr lang="es-ES"/>
        </a:p>
      </dgm:t>
    </dgm:pt>
    <dgm:pt modelId="{BEED8639-8308-48FC-9EEC-AAA10B574B81}" type="sibTrans" cxnId="{90D82F63-E7EA-4DB8-A1C5-A90B2728774A}">
      <dgm:prSet/>
      <dgm:spPr/>
      <dgm:t>
        <a:bodyPr/>
        <a:lstStyle/>
        <a:p>
          <a:endParaRPr lang="es-ES"/>
        </a:p>
      </dgm:t>
    </dgm:pt>
    <dgm:pt modelId="{FAD41EE3-63A2-468C-A2AB-299C084506B9}">
      <dgm:prSet custT="1"/>
      <dgm:spPr/>
      <dgm:t>
        <a:bodyPr/>
        <a:lstStyle/>
        <a:p>
          <a:r>
            <a:rPr lang="es-ES" sz="1700" dirty="0"/>
            <a:t>Anomalías genéticas: </a:t>
          </a:r>
        </a:p>
      </dgm:t>
    </dgm:pt>
    <dgm:pt modelId="{7968E864-0492-41D1-8A13-35DA0738B0F9}" type="parTrans" cxnId="{CBA58C7E-3692-4591-B255-4CDCFA7D9611}">
      <dgm:prSet/>
      <dgm:spPr/>
      <dgm:t>
        <a:bodyPr/>
        <a:lstStyle/>
        <a:p>
          <a:endParaRPr lang="es-ES"/>
        </a:p>
      </dgm:t>
    </dgm:pt>
    <dgm:pt modelId="{F6C3C3A9-D6A6-4BE9-BFD7-253303819FBA}" type="sibTrans" cxnId="{CBA58C7E-3692-4591-B255-4CDCFA7D9611}">
      <dgm:prSet/>
      <dgm:spPr/>
      <dgm:t>
        <a:bodyPr/>
        <a:lstStyle/>
        <a:p>
          <a:endParaRPr lang="es-ES"/>
        </a:p>
      </dgm:t>
    </dgm:pt>
    <dgm:pt modelId="{C5803C4F-D31D-435B-AC79-E4C9D6172838}">
      <dgm:prSet custT="1"/>
      <dgm:spPr/>
      <dgm:t>
        <a:bodyPr/>
        <a:lstStyle/>
        <a:p>
          <a:r>
            <a:rPr lang="es-ES" sz="1500" dirty="0"/>
            <a:t>1.º Síndrome de Down.</a:t>
          </a:r>
        </a:p>
      </dgm:t>
    </dgm:pt>
    <dgm:pt modelId="{05B1BE3B-DE77-49D9-96EE-6F2DFBECBCF0}" type="parTrans" cxnId="{646DEF55-5083-4ECB-B5E4-63C41D8413DB}">
      <dgm:prSet/>
      <dgm:spPr/>
      <dgm:t>
        <a:bodyPr/>
        <a:lstStyle/>
        <a:p>
          <a:endParaRPr lang="es-ES"/>
        </a:p>
      </dgm:t>
    </dgm:pt>
    <dgm:pt modelId="{0FC7526C-AD65-4156-94F2-729050B0057B}" type="sibTrans" cxnId="{646DEF55-5083-4ECB-B5E4-63C41D8413DB}">
      <dgm:prSet/>
      <dgm:spPr/>
      <dgm:t>
        <a:bodyPr/>
        <a:lstStyle/>
        <a:p>
          <a:endParaRPr lang="es-ES"/>
        </a:p>
      </dgm:t>
    </dgm:pt>
    <dgm:pt modelId="{4E3342C5-9569-4C3C-8C59-97E9D542F40C}">
      <dgm:prSet custT="1"/>
      <dgm:spPr/>
      <dgm:t>
        <a:bodyPr/>
        <a:lstStyle/>
        <a:p>
          <a:r>
            <a:rPr lang="es-ES" sz="1500" dirty="0"/>
            <a:t>2.º Síndrome de Prader </a:t>
          </a:r>
          <a:r>
            <a:rPr lang="es-ES" sz="1500" dirty="0" err="1"/>
            <a:t>Willi</a:t>
          </a:r>
          <a:r>
            <a:rPr lang="es-ES" sz="1500" dirty="0"/>
            <a:t>.</a:t>
          </a:r>
        </a:p>
      </dgm:t>
    </dgm:pt>
    <dgm:pt modelId="{230D499D-BF0A-4C51-9081-B1AE15B372F7}" type="parTrans" cxnId="{184D8414-6523-4FDC-9FC1-79F271E5B830}">
      <dgm:prSet/>
      <dgm:spPr/>
      <dgm:t>
        <a:bodyPr/>
        <a:lstStyle/>
        <a:p>
          <a:endParaRPr lang="es-ES"/>
        </a:p>
      </dgm:t>
    </dgm:pt>
    <dgm:pt modelId="{3D4A225A-47AD-4E9B-A0B4-6096F10075B4}" type="sibTrans" cxnId="{184D8414-6523-4FDC-9FC1-79F271E5B830}">
      <dgm:prSet/>
      <dgm:spPr/>
      <dgm:t>
        <a:bodyPr/>
        <a:lstStyle/>
        <a:p>
          <a:endParaRPr lang="es-ES"/>
        </a:p>
      </dgm:t>
    </dgm:pt>
    <dgm:pt modelId="{7D36E468-4891-49A5-A187-52360470FBA5}">
      <dgm:prSet custT="1"/>
      <dgm:spPr/>
      <dgm:t>
        <a:bodyPr/>
        <a:lstStyle/>
        <a:p>
          <a:r>
            <a:rPr lang="es-ES" sz="1500" dirty="0"/>
            <a:t>3.º Síndrome X frágil.</a:t>
          </a:r>
        </a:p>
      </dgm:t>
    </dgm:pt>
    <dgm:pt modelId="{AB6DC975-5337-4A09-94FA-B0056EFA8E6D}" type="parTrans" cxnId="{813A3396-1837-45D7-8158-CB0464B13FEA}">
      <dgm:prSet/>
      <dgm:spPr/>
      <dgm:t>
        <a:bodyPr/>
        <a:lstStyle/>
        <a:p>
          <a:endParaRPr lang="es-ES"/>
        </a:p>
      </dgm:t>
    </dgm:pt>
    <dgm:pt modelId="{B18FF133-AA4A-45C2-BCE9-A3784E6EE032}" type="sibTrans" cxnId="{813A3396-1837-45D7-8158-CB0464B13FEA}">
      <dgm:prSet/>
      <dgm:spPr/>
      <dgm:t>
        <a:bodyPr/>
        <a:lstStyle/>
        <a:p>
          <a:endParaRPr lang="es-ES"/>
        </a:p>
      </dgm:t>
    </dgm:pt>
    <dgm:pt modelId="{F8AFBFFF-6B7D-494F-88B9-082CEF2DFCCD}">
      <dgm:prSet custT="1"/>
      <dgm:spPr/>
      <dgm:t>
        <a:bodyPr/>
        <a:lstStyle/>
        <a:p>
          <a:r>
            <a:rPr lang="es-ES" sz="1500" dirty="0"/>
            <a:t>4.º Osteogénesis imperfecta.</a:t>
          </a:r>
        </a:p>
      </dgm:t>
    </dgm:pt>
    <dgm:pt modelId="{6BB83E39-135E-4379-8FBB-6BEF8346233F}" type="parTrans" cxnId="{08497189-1ECB-4E3B-BA4A-66CD1D56E09E}">
      <dgm:prSet/>
      <dgm:spPr/>
      <dgm:t>
        <a:bodyPr/>
        <a:lstStyle/>
        <a:p>
          <a:endParaRPr lang="es-ES"/>
        </a:p>
      </dgm:t>
    </dgm:pt>
    <dgm:pt modelId="{926B34E0-FED5-49D8-935C-E7FB979F471F}" type="sibTrans" cxnId="{08497189-1ECB-4E3B-BA4A-66CD1D56E09E}">
      <dgm:prSet/>
      <dgm:spPr/>
      <dgm:t>
        <a:bodyPr/>
        <a:lstStyle/>
        <a:p>
          <a:endParaRPr lang="es-ES"/>
        </a:p>
      </dgm:t>
    </dgm:pt>
    <dgm:pt modelId="{1AB671AA-35A9-4F26-9ED2-0BC3417922CF}">
      <dgm:prSet custT="1"/>
      <dgm:spPr/>
      <dgm:t>
        <a:bodyPr/>
        <a:lstStyle/>
        <a:p>
          <a:r>
            <a:rPr lang="es-ES" sz="1500" dirty="0"/>
            <a:t>5.º Acondroplasia.</a:t>
          </a:r>
        </a:p>
      </dgm:t>
    </dgm:pt>
    <dgm:pt modelId="{BB9F2041-FF6B-41FB-A7F5-5FB80FDAFED2}" type="parTrans" cxnId="{4E290D2F-F04F-4FC3-A7F2-2946A61708FC}">
      <dgm:prSet/>
      <dgm:spPr/>
      <dgm:t>
        <a:bodyPr/>
        <a:lstStyle/>
        <a:p>
          <a:endParaRPr lang="es-ES"/>
        </a:p>
      </dgm:t>
    </dgm:pt>
    <dgm:pt modelId="{B6A93AC2-B223-4437-B135-B5FE33E76773}" type="sibTrans" cxnId="{4E290D2F-F04F-4FC3-A7F2-2946A61708FC}">
      <dgm:prSet/>
      <dgm:spPr/>
      <dgm:t>
        <a:bodyPr/>
        <a:lstStyle/>
        <a:p>
          <a:endParaRPr lang="es-ES"/>
        </a:p>
      </dgm:t>
    </dgm:pt>
    <dgm:pt modelId="{B4C487A0-C496-4054-AF87-9E8BC1AB59D5}">
      <dgm:prSet custT="1"/>
      <dgm:spPr/>
      <dgm:t>
        <a:bodyPr/>
        <a:lstStyle/>
        <a:p>
          <a:r>
            <a:rPr lang="es-ES" sz="1500" dirty="0"/>
            <a:t>6.º Fibrosis Quística.</a:t>
          </a:r>
        </a:p>
      </dgm:t>
    </dgm:pt>
    <dgm:pt modelId="{C5917F02-0351-4143-855E-2A76BE3D51A9}" type="parTrans" cxnId="{10187E20-2344-42CB-A3F9-32E64ED62A11}">
      <dgm:prSet/>
      <dgm:spPr/>
      <dgm:t>
        <a:bodyPr/>
        <a:lstStyle/>
        <a:p>
          <a:endParaRPr lang="es-ES"/>
        </a:p>
      </dgm:t>
    </dgm:pt>
    <dgm:pt modelId="{8051C6A8-7810-4E92-B9E2-232EC7CB78AA}" type="sibTrans" cxnId="{10187E20-2344-42CB-A3F9-32E64ED62A11}">
      <dgm:prSet/>
      <dgm:spPr/>
      <dgm:t>
        <a:bodyPr/>
        <a:lstStyle/>
        <a:p>
          <a:endParaRPr lang="es-ES"/>
        </a:p>
      </dgm:t>
    </dgm:pt>
    <dgm:pt modelId="{4A1E597D-6D6F-4457-ACB5-C2CEA93EC99C}">
      <dgm:prSet custT="1"/>
      <dgm:spPr/>
      <dgm:t>
        <a:bodyPr/>
        <a:lstStyle/>
        <a:p>
          <a:r>
            <a:rPr lang="es-ES" sz="1500" dirty="0"/>
            <a:t>7.º Enfermedad de Wilson.</a:t>
          </a:r>
        </a:p>
      </dgm:t>
    </dgm:pt>
    <dgm:pt modelId="{9F53B4EF-E1AD-449D-9CDF-E89636497030}" type="parTrans" cxnId="{DBA313B1-3FA4-42D3-AC8F-9D9DEAD55371}">
      <dgm:prSet/>
      <dgm:spPr/>
      <dgm:t>
        <a:bodyPr/>
        <a:lstStyle/>
        <a:p>
          <a:endParaRPr lang="es-ES"/>
        </a:p>
      </dgm:t>
    </dgm:pt>
    <dgm:pt modelId="{A87A770E-D54A-4591-8A26-8B7CFB531B1A}" type="sibTrans" cxnId="{DBA313B1-3FA4-42D3-AC8F-9D9DEAD55371}">
      <dgm:prSet/>
      <dgm:spPr/>
      <dgm:t>
        <a:bodyPr/>
        <a:lstStyle/>
        <a:p>
          <a:endParaRPr lang="es-ES"/>
        </a:p>
      </dgm:t>
    </dgm:pt>
    <dgm:pt modelId="{42603FFA-E40C-4F22-84F1-5F86679BB439}">
      <dgm:prSet custT="1"/>
      <dgm:spPr/>
      <dgm:t>
        <a:bodyPr/>
        <a:lstStyle/>
        <a:p>
          <a:r>
            <a:rPr lang="es-ES" sz="1700" dirty="0"/>
            <a:t>Trastornos del espectro autista.</a:t>
          </a:r>
        </a:p>
      </dgm:t>
    </dgm:pt>
    <dgm:pt modelId="{80771D5F-1574-4759-ADBC-D3879B7596EA}" type="parTrans" cxnId="{FB1560C3-40EE-4C80-8E45-B9DA3EDA1FDA}">
      <dgm:prSet/>
      <dgm:spPr/>
      <dgm:t>
        <a:bodyPr/>
        <a:lstStyle/>
        <a:p>
          <a:endParaRPr lang="es-ES"/>
        </a:p>
      </dgm:t>
    </dgm:pt>
    <dgm:pt modelId="{E8314317-6219-4191-8790-290B0F03A6A5}" type="sibTrans" cxnId="{FB1560C3-40EE-4C80-8E45-B9DA3EDA1FDA}">
      <dgm:prSet/>
      <dgm:spPr/>
      <dgm:t>
        <a:bodyPr/>
        <a:lstStyle/>
        <a:p>
          <a:endParaRPr lang="es-ES"/>
        </a:p>
      </dgm:t>
    </dgm:pt>
    <dgm:pt modelId="{DFAF7C62-D275-4003-83B9-1F58A0D7E492}">
      <dgm:prSet custT="1"/>
      <dgm:spPr/>
      <dgm:t>
        <a:bodyPr/>
        <a:lstStyle/>
        <a:p>
          <a:r>
            <a:rPr lang="es-ES" sz="1700" dirty="0"/>
            <a:t>Anomalías congénitas secundarias a Talidomida.</a:t>
          </a:r>
        </a:p>
      </dgm:t>
    </dgm:pt>
    <dgm:pt modelId="{D81344B9-D222-41A1-A4EB-2A624EB7A303}" type="parTrans" cxnId="{E85FC994-5AEF-4D46-B09B-F0D09A72C4CA}">
      <dgm:prSet/>
      <dgm:spPr/>
      <dgm:t>
        <a:bodyPr/>
        <a:lstStyle/>
        <a:p>
          <a:endParaRPr lang="es-ES"/>
        </a:p>
      </dgm:t>
    </dgm:pt>
    <dgm:pt modelId="{B1972AC6-59BB-4239-8F03-7818CC371692}" type="sibTrans" cxnId="{E85FC994-5AEF-4D46-B09B-F0D09A72C4CA}">
      <dgm:prSet/>
      <dgm:spPr/>
      <dgm:t>
        <a:bodyPr/>
        <a:lstStyle/>
        <a:p>
          <a:endParaRPr lang="es-ES"/>
        </a:p>
      </dgm:t>
    </dgm:pt>
    <dgm:pt modelId="{EE031A44-6D0D-409A-8D8D-C63555C5E35C}">
      <dgm:prSet custT="1"/>
      <dgm:spPr/>
      <dgm:t>
        <a:bodyPr/>
        <a:lstStyle/>
        <a:p>
          <a:r>
            <a:rPr lang="es-ES" sz="1700" dirty="0"/>
            <a:t>Secuelas de polio o síndrome </a:t>
          </a:r>
          <a:r>
            <a:rPr lang="es-ES" sz="1700" dirty="0" err="1"/>
            <a:t>postpolio</a:t>
          </a:r>
          <a:r>
            <a:rPr lang="es-ES" sz="1700" dirty="0"/>
            <a:t>.</a:t>
          </a:r>
        </a:p>
      </dgm:t>
    </dgm:pt>
    <dgm:pt modelId="{2906A890-B588-4E73-B0B1-27C5D199E083}" type="parTrans" cxnId="{12DBDE0B-2AFE-43E8-826D-0DBC48ECF544}">
      <dgm:prSet/>
      <dgm:spPr/>
      <dgm:t>
        <a:bodyPr/>
        <a:lstStyle/>
        <a:p>
          <a:endParaRPr lang="es-ES"/>
        </a:p>
      </dgm:t>
    </dgm:pt>
    <dgm:pt modelId="{C8342641-4443-465A-8180-6B12C29BF941}" type="sibTrans" cxnId="{12DBDE0B-2AFE-43E8-826D-0DBC48ECF544}">
      <dgm:prSet/>
      <dgm:spPr/>
      <dgm:t>
        <a:bodyPr/>
        <a:lstStyle/>
        <a:p>
          <a:endParaRPr lang="es-ES"/>
        </a:p>
      </dgm:t>
    </dgm:pt>
    <dgm:pt modelId="{7449CFE2-26EB-4F30-BFFE-FAAE9C371BFE}" type="pres">
      <dgm:prSet presAssocID="{73A7652F-8A9E-45CC-B21C-B985CB1BEF81}" presName="linear" presStyleCnt="0">
        <dgm:presLayoutVars>
          <dgm:dir/>
          <dgm:animLvl val="lvl"/>
          <dgm:resizeHandles val="exact"/>
        </dgm:presLayoutVars>
      </dgm:prSet>
      <dgm:spPr/>
    </dgm:pt>
    <dgm:pt modelId="{BC477F86-6BC5-41A0-8A9C-24A48C200C56}" type="pres">
      <dgm:prSet presAssocID="{40C68E73-C5E5-4280-8C1A-7D2F3617083F}" presName="parentLin" presStyleCnt="0"/>
      <dgm:spPr/>
    </dgm:pt>
    <dgm:pt modelId="{DFF4D9F7-7EAA-4E96-88B0-190062E43791}" type="pres">
      <dgm:prSet presAssocID="{40C68E73-C5E5-4280-8C1A-7D2F3617083F}" presName="parentLeftMargin" presStyleLbl="node1" presStyleIdx="0" presStyleCnt="6"/>
      <dgm:spPr/>
    </dgm:pt>
    <dgm:pt modelId="{742552E5-DF2F-43E1-A13D-9777B0D5E3CC}" type="pres">
      <dgm:prSet presAssocID="{40C68E73-C5E5-4280-8C1A-7D2F3617083F}" presName="parentText" presStyleLbl="node1" presStyleIdx="0" presStyleCnt="6" custScaleX="130929" custScaleY="116665">
        <dgm:presLayoutVars>
          <dgm:chMax val="0"/>
          <dgm:bulletEnabled val="1"/>
        </dgm:presLayoutVars>
      </dgm:prSet>
      <dgm:spPr/>
    </dgm:pt>
    <dgm:pt modelId="{C7F9F34E-C34C-4154-A4E3-CA929321D155}" type="pres">
      <dgm:prSet presAssocID="{40C68E73-C5E5-4280-8C1A-7D2F3617083F}" presName="negativeSpace" presStyleCnt="0"/>
      <dgm:spPr/>
    </dgm:pt>
    <dgm:pt modelId="{2931B3E3-9897-4FAD-B9AD-B57095CFF5C2}" type="pres">
      <dgm:prSet presAssocID="{40C68E73-C5E5-4280-8C1A-7D2F3617083F}" presName="childText" presStyleLbl="conFgAcc1" presStyleIdx="0" presStyleCnt="6">
        <dgm:presLayoutVars>
          <dgm:bulletEnabled val="1"/>
        </dgm:presLayoutVars>
      </dgm:prSet>
      <dgm:spPr/>
    </dgm:pt>
    <dgm:pt modelId="{B5BD5491-B96F-46F3-B989-2B02C8913A21}" type="pres">
      <dgm:prSet presAssocID="{98B24B89-CC7F-4CF4-9E11-E9D69C1E14F3}" presName="spaceBetweenRectangles" presStyleCnt="0"/>
      <dgm:spPr/>
    </dgm:pt>
    <dgm:pt modelId="{10276A8F-3A63-47E4-8279-83F44DEDAA87}" type="pres">
      <dgm:prSet presAssocID="{7DBFC0FD-E300-4D78-BFBD-0C1AD094BAF6}" presName="parentLin" presStyleCnt="0"/>
      <dgm:spPr/>
    </dgm:pt>
    <dgm:pt modelId="{EE14B8A6-037B-46B6-84EF-446D724DA908}" type="pres">
      <dgm:prSet presAssocID="{7DBFC0FD-E300-4D78-BFBD-0C1AD094BAF6}" presName="parentLeftMargin" presStyleLbl="node1" presStyleIdx="0" presStyleCnt="6"/>
      <dgm:spPr/>
    </dgm:pt>
    <dgm:pt modelId="{ECBC38AF-7C03-4917-ACE2-4831AEE8303D}" type="pres">
      <dgm:prSet presAssocID="{7DBFC0FD-E300-4D78-BFBD-0C1AD094BAF6}" presName="parentText" presStyleLbl="node1" presStyleIdx="1" presStyleCnt="6" custScaleX="129295" custScaleY="124143" custLinFactNeighborY="4400">
        <dgm:presLayoutVars>
          <dgm:chMax val="0"/>
          <dgm:bulletEnabled val="1"/>
        </dgm:presLayoutVars>
      </dgm:prSet>
      <dgm:spPr/>
    </dgm:pt>
    <dgm:pt modelId="{4B1513A8-497E-4436-ACE6-9954BBCA4431}" type="pres">
      <dgm:prSet presAssocID="{7DBFC0FD-E300-4D78-BFBD-0C1AD094BAF6}" presName="negativeSpace" presStyleCnt="0"/>
      <dgm:spPr/>
    </dgm:pt>
    <dgm:pt modelId="{59C44251-E8AD-49BA-8CBB-6C7694733A98}" type="pres">
      <dgm:prSet presAssocID="{7DBFC0FD-E300-4D78-BFBD-0C1AD094BAF6}" presName="childText" presStyleLbl="conFgAcc1" presStyleIdx="1" presStyleCnt="6">
        <dgm:presLayoutVars>
          <dgm:bulletEnabled val="1"/>
        </dgm:presLayoutVars>
      </dgm:prSet>
      <dgm:spPr/>
    </dgm:pt>
    <dgm:pt modelId="{80362231-14E4-408C-9E14-C8487C236A8B}" type="pres">
      <dgm:prSet presAssocID="{BEED8639-8308-48FC-9EEC-AAA10B574B81}" presName="spaceBetweenRectangles" presStyleCnt="0"/>
      <dgm:spPr/>
    </dgm:pt>
    <dgm:pt modelId="{69CC9B3B-8F19-4C6B-A1FC-8492C8BA1D05}" type="pres">
      <dgm:prSet presAssocID="{FAD41EE3-63A2-468C-A2AB-299C084506B9}" presName="parentLin" presStyleCnt="0"/>
      <dgm:spPr/>
    </dgm:pt>
    <dgm:pt modelId="{01A511D7-E659-432A-8807-4E1BD3E723CB}" type="pres">
      <dgm:prSet presAssocID="{FAD41EE3-63A2-468C-A2AB-299C084506B9}" presName="parentLeftMargin" presStyleLbl="node1" presStyleIdx="1" presStyleCnt="6"/>
      <dgm:spPr/>
    </dgm:pt>
    <dgm:pt modelId="{ADE31D7D-DA3E-4A46-840E-3339B5A11991}" type="pres">
      <dgm:prSet presAssocID="{FAD41EE3-63A2-468C-A2AB-299C084506B9}" presName="parentText" presStyleLbl="node1" presStyleIdx="2" presStyleCnt="6" custScaleX="130084" custScaleY="108800">
        <dgm:presLayoutVars>
          <dgm:chMax val="0"/>
          <dgm:bulletEnabled val="1"/>
        </dgm:presLayoutVars>
      </dgm:prSet>
      <dgm:spPr/>
    </dgm:pt>
    <dgm:pt modelId="{B45572E5-674C-4D8D-85CA-E617A52D5019}" type="pres">
      <dgm:prSet presAssocID="{FAD41EE3-63A2-468C-A2AB-299C084506B9}" presName="negativeSpace" presStyleCnt="0"/>
      <dgm:spPr/>
    </dgm:pt>
    <dgm:pt modelId="{7656D11D-2B0D-43D0-A954-34C73235A0F1}" type="pres">
      <dgm:prSet presAssocID="{FAD41EE3-63A2-468C-A2AB-299C084506B9}" presName="childText" presStyleLbl="conFgAcc1" presStyleIdx="2" presStyleCnt="6">
        <dgm:presLayoutVars>
          <dgm:bulletEnabled val="1"/>
        </dgm:presLayoutVars>
      </dgm:prSet>
      <dgm:spPr/>
    </dgm:pt>
    <dgm:pt modelId="{3D2B190C-961C-4C89-9862-C65FB67AEED3}" type="pres">
      <dgm:prSet presAssocID="{F6C3C3A9-D6A6-4BE9-BFD7-253303819FBA}" presName="spaceBetweenRectangles" presStyleCnt="0"/>
      <dgm:spPr/>
    </dgm:pt>
    <dgm:pt modelId="{AF459316-B40C-41EE-9242-89EAB7C64E21}" type="pres">
      <dgm:prSet presAssocID="{42603FFA-E40C-4F22-84F1-5F86679BB439}" presName="parentLin" presStyleCnt="0"/>
      <dgm:spPr/>
    </dgm:pt>
    <dgm:pt modelId="{149C4AB3-D9F1-41B7-BF6B-B437F995ED99}" type="pres">
      <dgm:prSet presAssocID="{42603FFA-E40C-4F22-84F1-5F86679BB439}" presName="parentLeftMargin" presStyleLbl="node1" presStyleIdx="2" presStyleCnt="6"/>
      <dgm:spPr/>
    </dgm:pt>
    <dgm:pt modelId="{BE2613B4-8875-44CA-9099-E1C8EA849496}" type="pres">
      <dgm:prSet presAssocID="{42603FFA-E40C-4F22-84F1-5F86679BB439}" presName="parentText" presStyleLbl="node1" presStyleIdx="3" presStyleCnt="6" custScaleX="122445" custScaleY="152151">
        <dgm:presLayoutVars>
          <dgm:chMax val="0"/>
          <dgm:bulletEnabled val="1"/>
        </dgm:presLayoutVars>
      </dgm:prSet>
      <dgm:spPr/>
    </dgm:pt>
    <dgm:pt modelId="{08A2B358-010F-4D83-903F-7AC8DE138B38}" type="pres">
      <dgm:prSet presAssocID="{42603FFA-E40C-4F22-84F1-5F86679BB439}" presName="negativeSpace" presStyleCnt="0"/>
      <dgm:spPr/>
    </dgm:pt>
    <dgm:pt modelId="{7433D8AE-165D-4C42-A85C-37E1D4EE942D}" type="pres">
      <dgm:prSet presAssocID="{42603FFA-E40C-4F22-84F1-5F86679BB439}" presName="childText" presStyleLbl="conFgAcc1" presStyleIdx="3" presStyleCnt="6">
        <dgm:presLayoutVars>
          <dgm:bulletEnabled val="1"/>
        </dgm:presLayoutVars>
      </dgm:prSet>
      <dgm:spPr/>
    </dgm:pt>
    <dgm:pt modelId="{3745EA65-2B65-4CCB-AAF2-0B9997842F24}" type="pres">
      <dgm:prSet presAssocID="{E8314317-6219-4191-8790-290B0F03A6A5}" presName="spaceBetweenRectangles" presStyleCnt="0"/>
      <dgm:spPr/>
    </dgm:pt>
    <dgm:pt modelId="{4A4CDFC1-DA95-413F-BA19-FFB81C346B4E}" type="pres">
      <dgm:prSet presAssocID="{DFAF7C62-D275-4003-83B9-1F58A0D7E492}" presName="parentLin" presStyleCnt="0"/>
      <dgm:spPr/>
    </dgm:pt>
    <dgm:pt modelId="{DE8D19B5-64DE-4CD6-BCA3-F62B70B0716E}" type="pres">
      <dgm:prSet presAssocID="{DFAF7C62-D275-4003-83B9-1F58A0D7E492}" presName="parentLeftMargin" presStyleLbl="node1" presStyleIdx="3" presStyleCnt="6"/>
      <dgm:spPr/>
    </dgm:pt>
    <dgm:pt modelId="{88763CA7-6029-41E4-8DC3-4F33705B3DF3}" type="pres">
      <dgm:prSet presAssocID="{DFAF7C62-D275-4003-83B9-1F58A0D7E492}" presName="parentText" presStyleLbl="node1" presStyleIdx="4" presStyleCnt="6" custScaleX="126003" custScaleY="166399">
        <dgm:presLayoutVars>
          <dgm:chMax val="0"/>
          <dgm:bulletEnabled val="1"/>
        </dgm:presLayoutVars>
      </dgm:prSet>
      <dgm:spPr/>
    </dgm:pt>
    <dgm:pt modelId="{A3046E1F-41DB-45C9-93FE-5E71BE8E4E52}" type="pres">
      <dgm:prSet presAssocID="{DFAF7C62-D275-4003-83B9-1F58A0D7E492}" presName="negativeSpace" presStyleCnt="0"/>
      <dgm:spPr/>
    </dgm:pt>
    <dgm:pt modelId="{93B59CB3-2D6B-4C3C-8A86-48DF43C70334}" type="pres">
      <dgm:prSet presAssocID="{DFAF7C62-D275-4003-83B9-1F58A0D7E492}" presName="childText" presStyleLbl="conFgAcc1" presStyleIdx="4" presStyleCnt="6">
        <dgm:presLayoutVars>
          <dgm:bulletEnabled val="1"/>
        </dgm:presLayoutVars>
      </dgm:prSet>
      <dgm:spPr/>
    </dgm:pt>
    <dgm:pt modelId="{7E972EDA-0944-4DF0-BFD9-FC29A2B344C3}" type="pres">
      <dgm:prSet presAssocID="{B1972AC6-59BB-4239-8F03-7818CC371692}" presName="spaceBetweenRectangles" presStyleCnt="0"/>
      <dgm:spPr/>
    </dgm:pt>
    <dgm:pt modelId="{5385621A-0F50-4EAC-8736-33D0639369D5}" type="pres">
      <dgm:prSet presAssocID="{EE031A44-6D0D-409A-8D8D-C63555C5E35C}" presName="parentLin" presStyleCnt="0"/>
      <dgm:spPr/>
    </dgm:pt>
    <dgm:pt modelId="{67012018-37B1-4A47-9C87-F2CE8048720D}" type="pres">
      <dgm:prSet presAssocID="{EE031A44-6D0D-409A-8D8D-C63555C5E35C}" presName="parentLeftMargin" presStyleLbl="node1" presStyleIdx="4" presStyleCnt="6"/>
      <dgm:spPr/>
    </dgm:pt>
    <dgm:pt modelId="{ABF5E879-8E1C-4FA4-99E2-EF575222DE44}" type="pres">
      <dgm:prSet presAssocID="{EE031A44-6D0D-409A-8D8D-C63555C5E35C}" presName="parentText" presStyleLbl="node1" presStyleIdx="5" presStyleCnt="6" custScaleX="123417" custScaleY="173965">
        <dgm:presLayoutVars>
          <dgm:chMax val="0"/>
          <dgm:bulletEnabled val="1"/>
        </dgm:presLayoutVars>
      </dgm:prSet>
      <dgm:spPr/>
    </dgm:pt>
    <dgm:pt modelId="{B13113DF-998E-45E8-A8A3-DBB373EC55E5}" type="pres">
      <dgm:prSet presAssocID="{EE031A44-6D0D-409A-8D8D-C63555C5E35C}" presName="negativeSpace" presStyleCnt="0"/>
      <dgm:spPr/>
    </dgm:pt>
    <dgm:pt modelId="{65E0BF15-C808-45AA-A7BA-90247423FBB4}" type="pres">
      <dgm:prSet presAssocID="{EE031A44-6D0D-409A-8D8D-C63555C5E35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2DBDE0B-2AFE-43E8-826D-0DBC48ECF544}" srcId="{73A7652F-8A9E-45CC-B21C-B985CB1BEF81}" destId="{EE031A44-6D0D-409A-8D8D-C63555C5E35C}" srcOrd="5" destOrd="0" parTransId="{2906A890-B588-4E73-B0B1-27C5D199E083}" sibTransId="{C8342641-4443-465A-8180-6B12C29BF941}"/>
    <dgm:cxn modelId="{184D8414-6523-4FDC-9FC1-79F271E5B830}" srcId="{FAD41EE3-63A2-468C-A2AB-299C084506B9}" destId="{4E3342C5-9569-4C3C-8C59-97E9D542F40C}" srcOrd="1" destOrd="0" parTransId="{230D499D-BF0A-4C51-9081-B1AE15B372F7}" sibTransId="{3D4A225A-47AD-4E9B-A0B4-6096F10075B4}"/>
    <dgm:cxn modelId="{5BF3091A-D2F4-42B1-9E03-C49863A2F44E}" type="presOf" srcId="{F8AFBFFF-6B7D-494F-88B9-082CEF2DFCCD}" destId="{7656D11D-2B0D-43D0-A954-34C73235A0F1}" srcOrd="0" destOrd="3" presId="urn:microsoft.com/office/officeart/2005/8/layout/list1"/>
    <dgm:cxn modelId="{10187E20-2344-42CB-A3F9-32E64ED62A11}" srcId="{FAD41EE3-63A2-468C-A2AB-299C084506B9}" destId="{B4C487A0-C496-4054-AF87-9E8BC1AB59D5}" srcOrd="5" destOrd="0" parTransId="{C5917F02-0351-4143-855E-2A76BE3D51A9}" sibTransId="{8051C6A8-7810-4E92-B9E2-232EC7CB78AA}"/>
    <dgm:cxn modelId="{4E290D2F-F04F-4FC3-A7F2-2946A61708FC}" srcId="{FAD41EE3-63A2-468C-A2AB-299C084506B9}" destId="{1AB671AA-35A9-4F26-9ED2-0BC3417922CF}" srcOrd="4" destOrd="0" parTransId="{BB9F2041-FF6B-41FB-A7F5-5FB80FDAFED2}" sibTransId="{B6A93AC2-B223-4437-B135-B5FE33E76773}"/>
    <dgm:cxn modelId="{98EC8E31-1B65-4284-BA9D-50B82510CEBB}" type="presOf" srcId="{C5803C4F-D31D-435B-AC79-E4C9D6172838}" destId="{7656D11D-2B0D-43D0-A954-34C73235A0F1}" srcOrd="0" destOrd="0" presId="urn:microsoft.com/office/officeart/2005/8/layout/list1"/>
    <dgm:cxn modelId="{7A338340-CABA-4DF4-915D-DD004CD360E9}" type="presOf" srcId="{DFAF7C62-D275-4003-83B9-1F58A0D7E492}" destId="{DE8D19B5-64DE-4CD6-BCA3-F62B70B0716E}" srcOrd="0" destOrd="0" presId="urn:microsoft.com/office/officeart/2005/8/layout/list1"/>
    <dgm:cxn modelId="{BD6B8441-DB6B-4E36-8022-F3F93E100D80}" type="presOf" srcId="{1AB671AA-35A9-4F26-9ED2-0BC3417922CF}" destId="{7656D11D-2B0D-43D0-A954-34C73235A0F1}" srcOrd="0" destOrd="4" presId="urn:microsoft.com/office/officeart/2005/8/layout/list1"/>
    <dgm:cxn modelId="{90D82F63-E7EA-4DB8-A1C5-A90B2728774A}" srcId="{73A7652F-8A9E-45CC-B21C-B985CB1BEF81}" destId="{7DBFC0FD-E300-4D78-BFBD-0C1AD094BAF6}" srcOrd="1" destOrd="0" parTransId="{FC380AC9-8A3A-445F-9460-3B3BB4B07B78}" sibTransId="{BEED8639-8308-48FC-9EEC-AAA10B574B81}"/>
    <dgm:cxn modelId="{004F7744-7769-4326-9FD1-3FB64464C3C7}" type="presOf" srcId="{42603FFA-E40C-4F22-84F1-5F86679BB439}" destId="{149C4AB3-D9F1-41B7-BF6B-B437F995ED99}" srcOrd="0" destOrd="0" presId="urn:microsoft.com/office/officeart/2005/8/layout/list1"/>
    <dgm:cxn modelId="{09749666-E6E7-40C1-97C3-4B71DC43416D}" type="presOf" srcId="{FAD41EE3-63A2-468C-A2AB-299C084506B9}" destId="{ADE31D7D-DA3E-4A46-840E-3339B5A11991}" srcOrd="1" destOrd="0" presId="urn:microsoft.com/office/officeart/2005/8/layout/list1"/>
    <dgm:cxn modelId="{3CE61A68-C67E-4C6B-BBAC-1645E13D0D78}" type="presOf" srcId="{4E3342C5-9569-4C3C-8C59-97E9D542F40C}" destId="{7656D11D-2B0D-43D0-A954-34C73235A0F1}" srcOrd="0" destOrd="1" presId="urn:microsoft.com/office/officeart/2005/8/layout/list1"/>
    <dgm:cxn modelId="{421D416A-370A-46F5-B48E-C41C95C33E75}" type="presOf" srcId="{7DBFC0FD-E300-4D78-BFBD-0C1AD094BAF6}" destId="{EE14B8A6-037B-46B6-84EF-446D724DA908}" srcOrd="0" destOrd="0" presId="urn:microsoft.com/office/officeart/2005/8/layout/list1"/>
    <dgm:cxn modelId="{FF877050-F8F1-4B64-A505-671DD7C3495C}" type="presOf" srcId="{73A7652F-8A9E-45CC-B21C-B985CB1BEF81}" destId="{7449CFE2-26EB-4F30-BFFE-FAAE9C371BFE}" srcOrd="0" destOrd="0" presId="urn:microsoft.com/office/officeart/2005/8/layout/list1"/>
    <dgm:cxn modelId="{646DEF55-5083-4ECB-B5E4-63C41D8413DB}" srcId="{FAD41EE3-63A2-468C-A2AB-299C084506B9}" destId="{C5803C4F-D31D-435B-AC79-E4C9D6172838}" srcOrd="0" destOrd="0" parTransId="{05B1BE3B-DE77-49D9-96EE-6F2DFBECBCF0}" sibTransId="{0FC7526C-AD65-4156-94F2-729050B0057B}"/>
    <dgm:cxn modelId="{C6A40B56-5087-401E-9583-F5B015025B25}" type="presOf" srcId="{40C68E73-C5E5-4280-8C1A-7D2F3617083F}" destId="{742552E5-DF2F-43E1-A13D-9777B0D5E3CC}" srcOrd="1" destOrd="0" presId="urn:microsoft.com/office/officeart/2005/8/layout/list1"/>
    <dgm:cxn modelId="{CBA58C7E-3692-4591-B255-4CDCFA7D9611}" srcId="{73A7652F-8A9E-45CC-B21C-B985CB1BEF81}" destId="{FAD41EE3-63A2-468C-A2AB-299C084506B9}" srcOrd="2" destOrd="0" parTransId="{7968E864-0492-41D1-8A13-35DA0738B0F9}" sibTransId="{F6C3C3A9-D6A6-4BE9-BFD7-253303819FBA}"/>
    <dgm:cxn modelId="{A4C4B483-6241-44DC-8CF7-37C43523C62F}" srcId="{73A7652F-8A9E-45CC-B21C-B985CB1BEF81}" destId="{40C68E73-C5E5-4280-8C1A-7D2F3617083F}" srcOrd="0" destOrd="0" parTransId="{E935E963-9AD2-4A48-A6B5-D160FC5D9B47}" sibTransId="{98B24B89-CC7F-4CF4-9E11-E9D69C1E14F3}"/>
    <dgm:cxn modelId="{08497189-1ECB-4E3B-BA4A-66CD1D56E09E}" srcId="{FAD41EE3-63A2-468C-A2AB-299C084506B9}" destId="{F8AFBFFF-6B7D-494F-88B9-082CEF2DFCCD}" srcOrd="3" destOrd="0" parTransId="{6BB83E39-135E-4379-8FBB-6BEF8346233F}" sibTransId="{926B34E0-FED5-49D8-935C-E7FB979F471F}"/>
    <dgm:cxn modelId="{A92B9091-8925-461C-ACFA-77CD07DF9C2A}" type="presOf" srcId="{7DBFC0FD-E300-4D78-BFBD-0C1AD094BAF6}" destId="{ECBC38AF-7C03-4917-ACE2-4831AEE8303D}" srcOrd="1" destOrd="0" presId="urn:microsoft.com/office/officeart/2005/8/layout/list1"/>
    <dgm:cxn modelId="{E85FC994-5AEF-4D46-B09B-F0D09A72C4CA}" srcId="{73A7652F-8A9E-45CC-B21C-B985CB1BEF81}" destId="{DFAF7C62-D275-4003-83B9-1F58A0D7E492}" srcOrd="4" destOrd="0" parTransId="{D81344B9-D222-41A1-A4EB-2A624EB7A303}" sibTransId="{B1972AC6-59BB-4239-8F03-7818CC371692}"/>
    <dgm:cxn modelId="{813A3396-1837-45D7-8158-CB0464B13FEA}" srcId="{FAD41EE3-63A2-468C-A2AB-299C084506B9}" destId="{7D36E468-4891-49A5-A187-52360470FBA5}" srcOrd="2" destOrd="0" parTransId="{AB6DC975-5337-4A09-94FA-B0056EFA8E6D}" sibTransId="{B18FF133-AA4A-45C2-BCE9-A3784E6EE032}"/>
    <dgm:cxn modelId="{66F017A4-039D-4D39-8A58-B492FF60AFF2}" type="presOf" srcId="{EE031A44-6D0D-409A-8D8D-C63555C5E35C}" destId="{67012018-37B1-4A47-9C87-F2CE8048720D}" srcOrd="0" destOrd="0" presId="urn:microsoft.com/office/officeart/2005/8/layout/list1"/>
    <dgm:cxn modelId="{DBA313B1-3FA4-42D3-AC8F-9D9DEAD55371}" srcId="{FAD41EE3-63A2-468C-A2AB-299C084506B9}" destId="{4A1E597D-6D6F-4457-ACB5-C2CEA93EC99C}" srcOrd="6" destOrd="0" parTransId="{9F53B4EF-E1AD-449D-9CDF-E89636497030}" sibTransId="{A87A770E-D54A-4591-8A26-8B7CFB531B1A}"/>
    <dgm:cxn modelId="{F0F4F6BA-EAFA-4131-AC9C-0420035EAE1D}" type="presOf" srcId="{EE031A44-6D0D-409A-8D8D-C63555C5E35C}" destId="{ABF5E879-8E1C-4FA4-99E2-EF575222DE44}" srcOrd="1" destOrd="0" presId="urn:microsoft.com/office/officeart/2005/8/layout/list1"/>
    <dgm:cxn modelId="{FB1560C3-40EE-4C80-8E45-B9DA3EDA1FDA}" srcId="{73A7652F-8A9E-45CC-B21C-B985CB1BEF81}" destId="{42603FFA-E40C-4F22-84F1-5F86679BB439}" srcOrd="3" destOrd="0" parTransId="{80771D5F-1574-4759-ADBC-D3879B7596EA}" sibTransId="{E8314317-6219-4191-8790-290B0F03A6A5}"/>
    <dgm:cxn modelId="{1CC49BCC-8615-4CA0-AD2E-6514459CB321}" type="presOf" srcId="{DFAF7C62-D275-4003-83B9-1F58A0D7E492}" destId="{88763CA7-6029-41E4-8DC3-4F33705B3DF3}" srcOrd="1" destOrd="0" presId="urn:microsoft.com/office/officeart/2005/8/layout/list1"/>
    <dgm:cxn modelId="{2FCA69D3-3F9D-4A5D-8FAD-2089B83B800A}" type="presOf" srcId="{40C68E73-C5E5-4280-8C1A-7D2F3617083F}" destId="{DFF4D9F7-7EAA-4E96-88B0-190062E43791}" srcOrd="0" destOrd="0" presId="urn:microsoft.com/office/officeart/2005/8/layout/list1"/>
    <dgm:cxn modelId="{1A3CDED9-739D-4796-9062-D02C74D289DC}" type="presOf" srcId="{42603FFA-E40C-4F22-84F1-5F86679BB439}" destId="{BE2613B4-8875-44CA-9099-E1C8EA849496}" srcOrd="1" destOrd="0" presId="urn:microsoft.com/office/officeart/2005/8/layout/list1"/>
    <dgm:cxn modelId="{1399CDDA-9F09-430E-99A7-1ADBA2E972E5}" type="presOf" srcId="{4A1E597D-6D6F-4457-ACB5-C2CEA93EC99C}" destId="{7656D11D-2B0D-43D0-A954-34C73235A0F1}" srcOrd="0" destOrd="6" presId="urn:microsoft.com/office/officeart/2005/8/layout/list1"/>
    <dgm:cxn modelId="{1A2FC7DD-B91E-4046-A9E7-77A630F1012A}" type="presOf" srcId="{FAD41EE3-63A2-468C-A2AB-299C084506B9}" destId="{01A511D7-E659-432A-8807-4E1BD3E723CB}" srcOrd="0" destOrd="0" presId="urn:microsoft.com/office/officeart/2005/8/layout/list1"/>
    <dgm:cxn modelId="{7DC7E8F7-A757-4A75-95A2-899228EBCB55}" type="presOf" srcId="{7D36E468-4891-49A5-A187-52360470FBA5}" destId="{7656D11D-2B0D-43D0-A954-34C73235A0F1}" srcOrd="0" destOrd="2" presId="urn:microsoft.com/office/officeart/2005/8/layout/list1"/>
    <dgm:cxn modelId="{29EA11FE-73B4-425D-8603-91BB4B6A5AE3}" type="presOf" srcId="{B4C487A0-C496-4054-AF87-9E8BC1AB59D5}" destId="{7656D11D-2B0D-43D0-A954-34C73235A0F1}" srcOrd="0" destOrd="5" presId="urn:microsoft.com/office/officeart/2005/8/layout/list1"/>
    <dgm:cxn modelId="{AC4024E7-163D-497C-8075-C0D5E4E8399F}" type="presParOf" srcId="{7449CFE2-26EB-4F30-BFFE-FAAE9C371BFE}" destId="{BC477F86-6BC5-41A0-8A9C-24A48C200C56}" srcOrd="0" destOrd="0" presId="urn:microsoft.com/office/officeart/2005/8/layout/list1"/>
    <dgm:cxn modelId="{914E96A8-C2BE-4F9F-B88E-8E6F855F0DFF}" type="presParOf" srcId="{BC477F86-6BC5-41A0-8A9C-24A48C200C56}" destId="{DFF4D9F7-7EAA-4E96-88B0-190062E43791}" srcOrd="0" destOrd="0" presId="urn:microsoft.com/office/officeart/2005/8/layout/list1"/>
    <dgm:cxn modelId="{18742BC4-1E88-4570-BBD0-AB9BCA04B3BE}" type="presParOf" srcId="{BC477F86-6BC5-41A0-8A9C-24A48C200C56}" destId="{742552E5-DF2F-43E1-A13D-9777B0D5E3CC}" srcOrd="1" destOrd="0" presId="urn:microsoft.com/office/officeart/2005/8/layout/list1"/>
    <dgm:cxn modelId="{AA0ADB06-E667-457B-8F60-4FD201AA5DF6}" type="presParOf" srcId="{7449CFE2-26EB-4F30-BFFE-FAAE9C371BFE}" destId="{C7F9F34E-C34C-4154-A4E3-CA929321D155}" srcOrd="1" destOrd="0" presId="urn:microsoft.com/office/officeart/2005/8/layout/list1"/>
    <dgm:cxn modelId="{EAD6398A-0F63-4A80-956F-F42F96D285CF}" type="presParOf" srcId="{7449CFE2-26EB-4F30-BFFE-FAAE9C371BFE}" destId="{2931B3E3-9897-4FAD-B9AD-B57095CFF5C2}" srcOrd="2" destOrd="0" presId="urn:microsoft.com/office/officeart/2005/8/layout/list1"/>
    <dgm:cxn modelId="{B54BBDB1-3477-485D-B325-1D22B536FA67}" type="presParOf" srcId="{7449CFE2-26EB-4F30-BFFE-FAAE9C371BFE}" destId="{B5BD5491-B96F-46F3-B989-2B02C8913A21}" srcOrd="3" destOrd="0" presId="urn:microsoft.com/office/officeart/2005/8/layout/list1"/>
    <dgm:cxn modelId="{FDC3BDE5-64DE-4738-91D1-56D6D2EA3DF7}" type="presParOf" srcId="{7449CFE2-26EB-4F30-BFFE-FAAE9C371BFE}" destId="{10276A8F-3A63-47E4-8279-83F44DEDAA87}" srcOrd="4" destOrd="0" presId="urn:microsoft.com/office/officeart/2005/8/layout/list1"/>
    <dgm:cxn modelId="{F6D342E0-7C29-4CA7-9A09-6CC8CD859922}" type="presParOf" srcId="{10276A8F-3A63-47E4-8279-83F44DEDAA87}" destId="{EE14B8A6-037B-46B6-84EF-446D724DA908}" srcOrd="0" destOrd="0" presId="urn:microsoft.com/office/officeart/2005/8/layout/list1"/>
    <dgm:cxn modelId="{2923111C-70F6-410D-906F-F2F23D13A067}" type="presParOf" srcId="{10276A8F-3A63-47E4-8279-83F44DEDAA87}" destId="{ECBC38AF-7C03-4917-ACE2-4831AEE8303D}" srcOrd="1" destOrd="0" presId="urn:microsoft.com/office/officeart/2005/8/layout/list1"/>
    <dgm:cxn modelId="{1A18224B-EDCB-4E45-BB6D-F1326A0F54E8}" type="presParOf" srcId="{7449CFE2-26EB-4F30-BFFE-FAAE9C371BFE}" destId="{4B1513A8-497E-4436-ACE6-9954BBCA4431}" srcOrd="5" destOrd="0" presId="urn:microsoft.com/office/officeart/2005/8/layout/list1"/>
    <dgm:cxn modelId="{C635FC2D-7689-4B98-9AAC-1EE8E977F717}" type="presParOf" srcId="{7449CFE2-26EB-4F30-BFFE-FAAE9C371BFE}" destId="{59C44251-E8AD-49BA-8CBB-6C7694733A98}" srcOrd="6" destOrd="0" presId="urn:microsoft.com/office/officeart/2005/8/layout/list1"/>
    <dgm:cxn modelId="{1C630618-59E4-4308-BB2C-72867439E138}" type="presParOf" srcId="{7449CFE2-26EB-4F30-BFFE-FAAE9C371BFE}" destId="{80362231-14E4-408C-9E14-C8487C236A8B}" srcOrd="7" destOrd="0" presId="urn:microsoft.com/office/officeart/2005/8/layout/list1"/>
    <dgm:cxn modelId="{B55C2CCF-EA30-4450-8127-4D1C5DBC61C5}" type="presParOf" srcId="{7449CFE2-26EB-4F30-BFFE-FAAE9C371BFE}" destId="{69CC9B3B-8F19-4C6B-A1FC-8492C8BA1D05}" srcOrd="8" destOrd="0" presId="urn:microsoft.com/office/officeart/2005/8/layout/list1"/>
    <dgm:cxn modelId="{6AEA565C-2A11-435C-9AF8-D89E65DA7B80}" type="presParOf" srcId="{69CC9B3B-8F19-4C6B-A1FC-8492C8BA1D05}" destId="{01A511D7-E659-432A-8807-4E1BD3E723CB}" srcOrd="0" destOrd="0" presId="urn:microsoft.com/office/officeart/2005/8/layout/list1"/>
    <dgm:cxn modelId="{20BF8155-5BB4-481F-AC05-EA5FEF6F49C7}" type="presParOf" srcId="{69CC9B3B-8F19-4C6B-A1FC-8492C8BA1D05}" destId="{ADE31D7D-DA3E-4A46-840E-3339B5A11991}" srcOrd="1" destOrd="0" presId="urn:microsoft.com/office/officeart/2005/8/layout/list1"/>
    <dgm:cxn modelId="{B7801D9F-C0A1-40FE-94AB-DE1F1FD4C57D}" type="presParOf" srcId="{7449CFE2-26EB-4F30-BFFE-FAAE9C371BFE}" destId="{B45572E5-674C-4D8D-85CA-E617A52D5019}" srcOrd="9" destOrd="0" presId="urn:microsoft.com/office/officeart/2005/8/layout/list1"/>
    <dgm:cxn modelId="{9F8C70F9-33A1-40BA-95DF-9FA5B8E48FCA}" type="presParOf" srcId="{7449CFE2-26EB-4F30-BFFE-FAAE9C371BFE}" destId="{7656D11D-2B0D-43D0-A954-34C73235A0F1}" srcOrd="10" destOrd="0" presId="urn:microsoft.com/office/officeart/2005/8/layout/list1"/>
    <dgm:cxn modelId="{E28F4CAE-5A31-4CAB-87AB-4AEA9C95805E}" type="presParOf" srcId="{7449CFE2-26EB-4F30-BFFE-FAAE9C371BFE}" destId="{3D2B190C-961C-4C89-9862-C65FB67AEED3}" srcOrd="11" destOrd="0" presId="urn:microsoft.com/office/officeart/2005/8/layout/list1"/>
    <dgm:cxn modelId="{29C8F654-F188-4B5B-A163-28EB10EA2C10}" type="presParOf" srcId="{7449CFE2-26EB-4F30-BFFE-FAAE9C371BFE}" destId="{AF459316-B40C-41EE-9242-89EAB7C64E21}" srcOrd="12" destOrd="0" presId="urn:microsoft.com/office/officeart/2005/8/layout/list1"/>
    <dgm:cxn modelId="{54C486B1-4C09-4DB5-8B00-D9B6AA80AE65}" type="presParOf" srcId="{AF459316-B40C-41EE-9242-89EAB7C64E21}" destId="{149C4AB3-D9F1-41B7-BF6B-B437F995ED99}" srcOrd="0" destOrd="0" presId="urn:microsoft.com/office/officeart/2005/8/layout/list1"/>
    <dgm:cxn modelId="{4F77BC5D-26AD-4BC7-92EB-9A1F455D04BF}" type="presParOf" srcId="{AF459316-B40C-41EE-9242-89EAB7C64E21}" destId="{BE2613B4-8875-44CA-9099-E1C8EA849496}" srcOrd="1" destOrd="0" presId="urn:microsoft.com/office/officeart/2005/8/layout/list1"/>
    <dgm:cxn modelId="{8B8B566F-35D9-4893-9F06-FCEA0FF1AF30}" type="presParOf" srcId="{7449CFE2-26EB-4F30-BFFE-FAAE9C371BFE}" destId="{08A2B358-010F-4D83-903F-7AC8DE138B38}" srcOrd="13" destOrd="0" presId="urn:microsoft.com/office/officeart/2005/8/layout/list1"/>
    <dgm:cxn modelId="{4E7F1814-C8AB-4063-89EC-6E767BAC1C36}" type="presParOf" srcId="{7449CFE2-26EB-4F30-BFFE-FAAE9C371BFE}" destId="{7433D8AE-165D-4C42-A85C-37E1D4EE942D}" srcOrd="14" destOrd="0" presId="urn:microsoft.com/office/officeart/2005/8/layout/list1"/>
    <dgm:cxn modelId="{B9E0D588-A77C-48E2-836B-58FD38ADEED3}" type="presParOf" srcId="{7449CFE2-26EB-4F30-BFFE-FAAE9C371BFE}" destId="{3745EA65-2B65-4CCB-AAF2-0B9997842F24}" srcOrd="15" destOrd="0" presId="urn:microsoft.com/office/officeart/2005/8/layout/list1"/>
    <dgm:cxn modelId="{60B738D6-3BBE-4C1F-AD95-143369D30A50}" type="presParOf" srcId="{7449CFE2-26EB-4F30-BFFE-FAAE9C371BFE}" destId="{4A4CDFC1-DA95-413F-BA19-FFB81C346B4E}" srcOrd="16" destOrd="0" presId="urn:microsoft.com/office/officeart/2005/8/layout/list1"/>
    <dgm:cxn modelId="{64D32B7F-6753-4C1D-B626-A3BDE3D60426}" type="presParOf" srcId="{4A4CDFC1-DA95-413F-BA19-FFB81C346B4E}" destId="{DE8D19B5-64DE-4CD6-BCA3-F62B70B0716E}" srcOrd="0" destOrd="0" presId="urn:microsoft.com/office/officeart/2005/8/layout/list1"/>
    <dgm:cxn modelId="{A28A6F01-D536-4ABE-B59C-D3D7AF5C3512}" type="presParOf" srcId="{4A4CDFC1-DA95-413F-BA19-FFB81C346B4E}" destId="{88763CA7-6029-41E4-8DC3-4F33705B3DF3}" srcOrd="1" destOrd="0" presId="urn:microsoft.com/office/officeart/2005/8/layout/list1"/>
    <dgm:cxn modelId="{E02E37C2-E394-4B52-9C97-1C6FE53CADBA}" type="presParOf" srcId="{7449CFE2-26EB-4F30-BFFE-FAAE9C371BFE}" destId="{A3046E1F-41DB-45C9-93FE-5E71BE8E4E52}" srcOrd="17" destOrd="0" presId="urn:microsoft.com/office/officeart/2005/8/layout/list1"/>
    <dgm:cxn modelId="{0D81F1CD-04AB-4F96-8D33-9B36D9152E40}" type="presParOf" srcId="{7449CFE2-26EB-4F30-BFFE-FAAE9C371BFE}" destId="{93B59CB3-2D6B-4C3C-8A86-48DF43C70334}" srcOrd="18" destOrd="0" presId="urn:microsoft.com/office/officeart/2005/8/layout/list1"/>
    <dgm:cxn modelId="{8D1DEAA9-E4E1-49BE-B266-C9A647063F1B}" type="presParOf" srcId="{7449CFE2-26EB-4F30-BFFE-FAAE9C371BFE}" destId="{7E972EDA-0944-4DF0-BFD9-FC29A2B344C3}" srcOrd="19" destOrd="0" presId="urn:microsoft.com/office/officeart/2005/8/layout/list1"/>
    <dgm:cxn modelId="{883A4B2D-B67E-4B96-919C-7ECEF4B7F637}" type="presParOf" srcId="{7449CFE2-26EB-4F30-BFFE-FAAE9C371BFE}" destId="{5385621A-0F50-4EAC-8736-33D0639369D5}" srcOrd="20" destOrd="0" presId="urn:microsoft.com/office/officeart/2005/8/layout/list1"/>
    <dgm:cxn modelId="{1D31DB2F-F9F9-4DAB-A38A-3A13216D8937}" type="presParOf" srcId="{5385621A-0F50-4EAC-8736-33D0639369D5}" destId="{67012018-37B1-4A47-9C87-F2CE8048720D}" srcOrd="0" destOrd="0" presId="urn:microsoft.com/office/officeart/2005/8/layout/list1"/>
    <dgm:cxn modelId="{56BF9292-1D87-412D-B0FF-6F1C0A1F1D15}" type="presParOf" srcId="{5385621A-0F50-4EAC-8736-33D0639369D5}" destId="{ABF5E879-8E1C-4FA4-99E2-EF575222DE44}" srcOrd="1" destOrd="0" presId="urn:microsoft.com/office/officeart/2005/8/layout/list1"/>
    <dgm:cxn modelId="{1364E822-C958-49D4-8D18-0370E775F333}" type="presParOf" srcId="{7449CFE2-26EB-4F30-BFFE-FAAE9C371BFE}" destId="{B13113DF-998E-45E8-A8A3-DBB373EC55E5}" srcOrd="21" destOrd="0" presId="urn:microsoft.com/office/officeart/2005/8/layout/list1"/>
    <dgm:cxn modelId="{877BCBE5-D199-4DE4-AE83-070247D02F02}" type="presParOf" srcId="{7449CFE2-26EB-4F30-BFFE-FAAE9C371BFE}" destId="{65E0BF15-C808-45AA-A7BA-90247423FBB4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F20CFC-8D78-4C50-90F6-4C9949DF0FC2}">
      <dsp:nvSpPr>
        <dsp:cNvPr id="0" name=""/>
        <dsp:cNvSpPr/>
      </dsp:nvSpPr>
      <dsp:spPr>
        <a:xfrm>
          <a:off x="0" y="94317"/>
          <a:ext cx="4028580" cy="128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663" tIns="499872" rIns="31266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1.º Traumatismo craneoencefálico.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2.º Secuelas de tumores del SNC, infecciones o intoxicaciones.</a:t>
          </a:r>
          <a:endParaRPr lang="en-US" sz="1500" kern="1200" dirty="0"/>
        </a:p>
      </dsp:txBody>
      <dsp:txXfrm>
        <a:off x="0" y="94317"/>
        <a:ext cx="4028580" cy="1285200"/>
      </dsp:txXfrm>
    </dsp:sp>
    <dsp:sp modelId="{0DE22F3D-8F7E-4363-8C1F-0A1A08CD1F35}">
      <dsp:nvSpPr>
        <dsp:cNvPr id="0" name=""/>
        <dsp:cNvSpPr/>
      </dsp:nvSpPr>
      <dsp:spPr>
        <a:xfrm>
          <a:off x="288033" y="47501"/>
          <a:ext cx="3099496" cy="4472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Daño cerebral (adquirido):</a:t>
          </a:r>
          <a:endParaRPr lang="en-US" sz="1700" kern="1200" dirty="0"/>
        </a:p>
      </dsp:txBody>
      <dsp:txXfrm>
        <a:off x="309867" y="69335"/>
        <a:ext cx="3055828" cy="403609"/>
      </dsp:txXfrm>
    </dsp:sp>
    <dsp:sp modelId="{F0D4AF1F-6355-4AE4-AFD4-DFADD409ABF0}">
      <dsp:nvSpPr>
        <dsp:cNvPr id="0" name=""/>
        <dsp:cNvSpPr/>
      </dsp:nvSpPr>
      <dsp:spPr>
        <a:xfrm>
          <a:off x="0" y="1614624"/>
          <a:ext cx="4028580" cy="1077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663" tIns="499872" rIns="31266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1.º Esquizofrenia.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2.º Trastorno bipolar.</a:t>
          </a:r>
          <a:endParaRPr lang="en-US" sz="1500" kern="1200" dirty="0"/>
        </a:p>
      </dsp:txBody>
      <dsp:txXfrm>
        <a:off x="0" y="1614624"/>
        <a:ext cx="4028580" cy="1077300"/>
      </dsp:txXfrm>
    </dsp:sp>
    <dsp:sp modelId="{3BA5714A-339C-4BF3-8197-8368C0FD8D33}">
      <dsp:nvSpPr>
        <dsp:cNvPr id="0" name=""/>
        <dsp:cNvSpPr/>
      </dsp:nvSpPr>
      <dsp:spPr>
        <a:xfrm>
          <a:off x="201429" y="1509117"/>
          <a:ext cx="2820006" cy="4597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Enfermedad mental:</a:t>
          </a:r>
          <a:endParaRPr lang="en-US" sz="1700" kern="1200" dirty="0"/>
        </a:p>
      </dsp:txBody>
      <dsp:txXfrm>
        <a:off x="223872" y="1531560"/>
        <a:ext cx="2775120" cy="414860"/>
      </dsp:txXfrm>
    </dsp:sp>
    <dsp:sp modelId="{C7121B56-28F9-4E16-9608-E79E7178A775}">
      <dsp:nvSpPr>
        <dsp:cNvPr id="0" name=""/>
        <dsp:cNvSpPr/>
      </dsp:nvSpPr>
      <dsp:spPr>
        <a:xfrm>
          <a:off x="0" y="2908646"/>
          <a:ext cx="4028580" cy="181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663" tIns="499872" rIns="31266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1.º Esclerosis Lateral Amiotrófica.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2.º Esclerosis múltiple.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3.º </a:t>
          </a:r>
          <a:r>
            <a:rPr lang="es-ES" sz="1500" kern="1200" dirty="0" err="1"/>
            <a:t>Leucodistrofias</a:t>
          </a:r>
          <a:r>
            <a:rPr lang="es-ES" sz="1500" kern="1200" dirty="0"/>
            <a:t>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4.º Síndrome de Tourette.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5.º Lesión medular traumática</a:t>
          </a:r>
          <a:endParaRPr lang="en-US" sz="1500" kern="1200" dirty="0"/>
        </a:p>
      </dsp:txBody>
      <dsp:txXfrm>
        <a:off x="0" y="2908646"/>
        <a:ext cx="4028580" cy="1814400"/>
      </dsp:txXfrm>
    </dsp:sp>
    <dsp:sp modelId="{69D4BEC2-E408-4F36-88AF-34E63305D4C4}">
      <dsp:nvSpPr>
        <dsp:cNvPr id="0" name=""/>
        <dsp:cNvSpPr/>
      </dsp:nvSpPr>
      <dsp:spPr>
        <a:xfrm>
          <a:off x="201429" y="2821524"/>
          <a:ext cx="2820006" cy="4413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Enfermedad neurológica:</a:t>
          </a:r>
          <a:endParaRPr lang="en-US" sz="1700" kern="1200" dirty="0"/>
        </a:p>
      </dsp:txBody>
      <dsp:txXfrm>
        <a:off x="222974" y="2843069"/>
        <a:ext cx="2776916" cy="398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1B3E3-9897-4FAD-B9AD-B57095CFF5C2}">
      <dsp:nvSpPr>
        <dsp:cNvPr id="0" name=""/>
        <dsp:cNvSpPr/>
      </dsp:nvSpPr>
      <dsp:spPr>
        <a:xfrm>
          <a:off x="0" y="251944"/>
          <a:ext cx="402858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552E5-DF2F-43E1-A13D-9777B0D5E3CC}">
      <dsp:nvSpPr>
        <dsp:cNvPr id="0" name=""/>
        <dsp:cNvSpPr/>
      </dsp:nvSpPr>
      <dsp:spPr>
        <a:xfrm>
          <a:off x="201429" y="55149"/>
          <a:ext cx="3692205" cy="3443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Discapacidad intelectual</a:t>
          </a:r>
        </a:p>
      </dsp:txBody>
      <dsp:txXfrm>
        <a:off x="218241" y="71961"/>
        <a:ext cx="3658581" cy="310771"/>
      </dsp:txXfrm>
    </dsp:sp>
    <dsp:sp modelId="{59C44251-E8AD-49BA-8CBB-6C7694733A98}">
      <dsp:nvSpPr>
        <dsp:cNvPr id="0" name=""/>
        <dsp:cNvSpPr/>
      </dsp:nvSpPr>
      <dsp:spPr>
        <a:xfrm>
          <a:off x="0" y="776814"/>
          <a:ext cx="402858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BC38AF-7C03-4917-ACE2-4831AEE8303D}">
      <dsp:nvSpPr>
        <dsp:cNvPr id="0" name=""/>
        <dsp:cNvSpPr/>
      </dsp:nvSpPr>
      <dsp:spPr>
        <a:xfrm>
          <a:off x="201429" y="570933"/>
          <a:ext cx="3646126" cy="3664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Parálisis cerebral.</a:t>
          </a:r>
        </a:p>
      </dsp:txBody>
      <dsp:txXfrm>
        <a:off x="219319" y="588823"/>
        <a:ext cx="3610346" cy="330690"/>
      </dsp:txXfrm>
    </dsp:sp>
    <dsp:sp modelId="{7656D11D-2B0D-43D0-A954-34C73235A0F1}">
      <dsp:nvSpPr>
        <dsp:cNvPr id="0" name=""/>
        <dsp:cNvSpPr/>
      </dsp:nvSpPr>
      <dsp:spPr>
        <a:xfrm>
          <a:off x="0" y="1256392"/>
          <a:ext cx="4028580" cy="201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663" tIns="208280" rIns="312663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1.º Síndrome de Down.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2.º Síndrome de Prader </a:t>
          </a:r>
          <a:r>
            <a:rPr lang="es-ES" sz="1500" kern="1200" dirty="0" err="1"/>
            <a:t>Willi</a:t>
          </a:r>
          <a:r>
            <a:rPr lang="es-ES" sz="1500" kern="1200" dirty="0"/>
            <a:t>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3.º Síndrome X frágil.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4.º Osteogénesis imperfecta.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5.º Acondroplasia.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6.º Fibrosis Quística.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500" kern="1200" dirty="0"/>
            <a:t>7.º Enfermedad de Wilson.</a:t>
          </a:r>
        </a:p>
      </dsp:txBody>
      <dsp:txXfrm>
        <a:off x="0" y="1256392"/>
        <a:ext cx="4028580" cy="2016000"/>
      </dsp:txXfrm>
    </dsp:sp>
    <dsp:sp modelId="{ADE31D7D-DA3E-4A46-840E-3339B5A11991}">
      <dsp:nvSpPr>
        <dsp:cNvPr id="0" name=""/>
        <dsp:cNvSpPr/>
      </dsp:nvSpPr>
      <dsp:spPr>
        <a:xfrm>
          <a:off x="201429" y="1082814"/>
          <a:ext cx="3668376" cy="321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Anomalías genéticas: </a:t>
          </a:r>
        </a:p>
      </dsp:txBody>
      <dsp:txXfrm>
        <a:off x="217108" y="1098493"/>
        <a:ext cx="3637018" cy="289819"/>
      </dsp:txXfrm>
    </dsp:sp>
    <dsp:sp modelId="{7433D8AE-165D-4C42-A85C-37E1D4EE942D}">
      <dsp:nvSpPr>
        <dsp:cNvPr id="0" name=""/>
        <dsp:cNvSpPr/>
      </dsp:nvSpPr>
      <dsp:spPr>
        <a:xfrm>
          <a:off x="0" y="3627942"/>
          <a:ext cx="402858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2613B4-8875-44CA-9099-E1C8EA849496}">
      <dsp:nvSpPr>
        <dsp:cNvPr id="0" name=""/>
        <dsp:cNvSpPr/>
      </dsp:nvSpPr>
      <dsp:spPr>
        <a:xfrm>
          <a:off x="201429" y="3326392"/>
          <a:ext cx="3452956" cy="4491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Trastornos del espectro autista.</a:t>
          </a:r>
        </a:p>
      </dsp:txBody>
      <dsp:txXfrm>
        <a:off x="223355" y="3348318"/>
        <a:ext cx="3409104" cy="405297"/>
      </dsp:txXfrm>
    </dsp:sp>
    <dsp:sp modelId="{93B59CB3-2D6B-4C3C-8A86-48DF43C70334}">
      <dsp:nvSpPr>
        <dsp:cNvPr id="0" name=""/>
        <dsp:cNvSpPr/>
      </dsp:nvSpPr>
      <dsp:spPr>
        <a:xfrm>
          <a:off x="0" y="4277551"/>
          <a:ext cx="402858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763CA7-6029-41E4-8DC3-4F33705B3DF3}">
      <dsp:nvSpPr>
        <dsp:cNvPr id="0" name=""/>
        <dsp:cNvSpPr/>
      </dsp:nvSpPr>
      <dsp:spPr>
        <a:xfrm>
          <a:off x="201429" y="3933942"/>
          <a:ext cx="3553292" cy="4912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Anomalías congénitas secundarias a Talidomida.</a:t>
          </a:r>
        </a:p>
      </dsp:txBody>
      <dsp:txXfrm>
        <a:off x="225408" y="3957921"/>
        <a:ext cx="3505334" cy="443251"/>
      </dsp:txXfrm>
    </dsp:sp>
    <dsp:sp modelId="{65E0BF15-C808-45AA-A7BA-90247423FBB4}">
      <dsp:nvSpPr>
        <dsp:cNvPr id="0" name=""/>
        <dsp:cNvSpPr/>
      </dsp:nvSpPr>
      <dsp:spPr>
        <a:xfrm>
          <a:off x="0" y="4949496"/>
          <a:ext cx="4028580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5E879-8E1C-4FA4-99E2-EF575222DE44}">
      <dsp:nvSpPr>
        <dsp:cNvPr id="0" name=""/>
        <dsp:cNvSpPr/>
      </dsp:nvSpPr>
      <dsp:spPr>
        <a:xfrm>
          <a:off x="201429" y="4583551"/>
          <a:ext cx="3480366" cy="5135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590" tIns="0" rIns="10659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Secuelas de polio o síndrome </a:t>
          </a:r>
          <a:r>
            <a:rPr lang="es-ES" sz="1700" kern="1200" dirty="0" err="1"/>
            <a:t>postpolio</a:t>
          </a:r>
          <a:r>
            <a:rPr lang="es-ES" sz="1700" kern="1200" dirty="0"/>
            <a:t>.</a:t>
          </a:r>
        </a:p>
      </dsp:txBody>
      <dsp:txXfrm>
        <a:off x="226498" y="4608620"/>
        <a:ext cx="3430228" cy="463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4EE4F-F1C5-4C69-9738-267D2147F738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ED56-CF5A-40E7-A641-3D600DE059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0836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93F7B-D0EA-2277-C1EB-711E09069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7828AD3-AC8B-7F93-1D64-C4B496F421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C9918D0-3406-9FDE-ED39-C0613960E6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24145A-BC67-5BE2-B4E6-D3B8163265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226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93DF9A-B972-34FC-8524-754911105F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D1C02F4-6580-F495-066E-AC82C1DB89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57C4FC9-1792-E37A-C0C7-06BEC3637E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48A1887-C18D-4353-1430-D1B1ADDC51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2633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25624-5237-D497-CC24-97EAB4D95E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D684569-3159-B0CE-8A16-727E487907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108CEE2-E592-9405-20A4-14AC5791A5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22EDB8-26AB-EBEC-4890-75690DA5F5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5413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3D8D8A-386B-7840-604D-1E55E71E8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7BC398D-0B3F-C429-6F9D-E65D7CABFE0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347AB5B-A097-67E5-A707-8F979E1D05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67ABA7-5C0F-FEF3-179A-AE1C1B7580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9529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91D10E-5D10-727A-0038-FFC5B8304B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A408296-7E22-4A25-0462-76E99D9DF9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01DD0E1-1364-CAF9-5EF8-EB3F3386BE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6E1D73-FB42-07A6-689E-40C82783D1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877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89735-6073-E220-FCCD-495B509E5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CE54A8D-2EB4-86F7-7F8E-3B10DF814D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D92FBE37-2E7B-AFF7-927A-7C4EB0E261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FA3F0FD-F23C-DD89-A51C-65F782F733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887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198B4-07BF-4157-FC75-5886844491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09E6CCD-8C27-D478-541E-E3F5C91592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B8E0973-2FF6-28D8-E53A-2BAC08DC6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D74E48-6A1C-240C-F785-69C25D51AE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2751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B4EFDC-7804-58E1-8B6F-0E9E9606B0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4736B44-1B92-6346-31DA-9517ADCB2E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8547B83-D129-E2BD-23A1-00A4A47400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601D589-4602-8A42-A9CB-822180888A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6454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1BE13-65E7-5EAD-99B6-16FC82908F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C5AEA49-78F7-FE1B-664C-1EB24C3885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B823A06-4F28-CF6E-D861-27A9288871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CEB8A7-21EB-6A9E-B4F8-1966552D56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7381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685EA-47D0-3752-1A15-0CF5CAF78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7A04196-4DBF-155E-BD81-902E2D237E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D78EC79-FE2D-E595-E7FD-A23C753F15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6B39AD-3B81-B69F-BA06-FDB1E773A8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3033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9E0F82-3001-E28E-6305-BCC90BA17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9285034-6E37-4246-E8A8-B13C0F65AF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86F43C0-CC55-749B-0D76-236EE04B9B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5B78A1-BC6C-B443-853D-3DA9916757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98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2AF52-3EDE-7036-F098-0FF6D2086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2830BAB-098B-242D-E29C-C04A003910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96F3553-C2B7-1876-DD74-5980E3E5FD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54F4E0-11FD-CF4A-CB3E-A1F714F8F5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8461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8F6D8E-60B7-285A-DD34-991646F39C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B363626-B88D-AE82-35EE-E030DA83FF9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2CF9FC4-7C6B-EAB0-5A33-64A82C1391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2D0760-309F-50E9-8F2A-B85B4F69EF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452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93F7B-D0EA-2277-C1EB-711E09069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7828AD3-AC8B-7F93-1D64-C4B496F421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C9918D0-3406-9FDE-ED39-C0613960E6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24145A-BC67-5BE2-B4E6-D3B8163265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2264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40038-E26B-3BDF-E186-658169CB43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6E414C5-4201-399A-1E60-FEA895B2172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30508AE-18DD-037E-7891-7BAD65F6B7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176063-5E86-1613-36B6-B9F41FCEA2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9071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2AF52-3EDE-7036-F098-0FF6D2086E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2830BAB-098B-242D-E29C-C04A003910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96F3553-C2B7-1876-DD74-5980E3E5FD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54F4E0-11FD-CF4A-CB3E-A1F714F8F5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29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8461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F69D42-D807-91DB-2416-BA554AE90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7C3E3C4-EB69-BCE5-8F31-428C628C8B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8670798-0C2E-88BF-62DE-CA4E9E1329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59623B-19F8-D28C-1937-10EA935460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5896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FEBEE-5B98-7D14-270D-F8B76FD854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3ECF3B3-00E2-6E4F-B16A-4141F469E9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6FD4E15-1EF3-C862-9C1F-07B995FD1D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85A7A8E-C31A-4401-E1A4-0F0C5986AE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43700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2E63E1-65EB-1791-E931-C497743693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61BD205-4BE0-973F-DEE1-39A9A01F05A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859BE3E-75BF-312D-2AD4-A73347F584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35E850-8C95-5FC3-2843-D13CEA0215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0031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CD1859-1890-9829-528E-990947FA4B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504A7F32-074F-7D9B-829A-4DAEEEF678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8BB2C10A-D5B3-6290-9436-8C80478ABC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083DD0E-3CAE-0044-6EF5-60FCACD19B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53525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9DC962-956F-069A-ADF3-9689CB77D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5FB033E-B5D8-D3F9-4D74-56BADCC97F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7060C2F-BB01-CDEC-50A8-55B83706A7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6090C9-A204-05CB-24B7-B85630CDB8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4164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5D35B-C7BE-E361-BA2E-A220783267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9548669-1A51-D258-3CB8-CEDA28626F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CC3E023-FF77-7DE5-C489-E93099696E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9DD9B14-7C1B-DDCE-04B7-B2619BF634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738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CA043-6C2D-CD8A-E61B-C09F3FB70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D915FBB-F139-7C2F-5EED-6253D6C284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894DBA4-13F2-A874-CB13-643E3DF264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63AB77-7A5A-0586-1B3D-2D24B3F5B4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7670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D5EB3-4298-9756-4933-5B4A0C507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D19F548-B36C-450B-A264-66C0E58972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54EA334-F9CF-FDA3-90A4-DBF64C0C33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5AAAFB-0575-BC33-4718-0E447BC0D7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6391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30A14-8654-5A82-3AD9-A962ECCCD3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49759401-0432-CBAE-AF0F-DA36E956DD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BBE88A4-C873-522F-2847-0D568544A8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97040C-0B01-AEFF-839E-AE478E05F0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22929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D2A6C5-3646-0A34-7E4F-9E2E9D403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1FF347A-2B3B-F743-1882-B423C7FF0A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78A4179-4613-6B5D-B7A3-F60BBD80AA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250EF5-F2FB-B0A7-FEDE-B2FEF43FCD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38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329171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E0056-A94B-5CE3-E6E5-C2C29CD0C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ED5EA7A-E8F3-CF77-5DFB-E2125D3456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56838B8-44E8-9417-6B96-F85C06EF2D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4E3E4B-926C-7645-C1B6-B2DF51A266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8567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93F7B-D0EA-2277-C1EB-711E09069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7828AD3-AC8B-7F93-1D64-C4B496F421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C9918D0-3406-9FDE-ED39-C0613960E6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24145A-BC67-5BE2-B4E6-D3B8163265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22640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42F89-7939-2AA5-F14F-C83C28B46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06ED84A-BB4A-B0B9-FF32-66BD8E233A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1B41040-E885-9601-3535-FA29D2C6C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6AD874-0918-319E-8646-F97F81FDBC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5950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C38A55-B9C2-A225-EBCA-B970E37B5D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785A9F8-C6F8-4DAE-82C3-C7776EF90F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DB35959-18E4-4D56-2E15-85D466D18D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67FB7C-BB46-DAEE-7F3A-590A8CF6F3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38530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31EDE4-6377-DAB8-0F42-F75842C95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ED37EA7-5ACA-00B9-1E96-E5AE2C9485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DCD83FCE-6F4E-EDDF-65DD-90835AB69B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35B018-13A5-F533-5CBA-BF3EA222E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7038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F1B8F-DCA9-2397-7EA9-BA21DB322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FBB16B-94D1-0AC4-BC59-B9A24A3497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D331170-1639-9EA2-0026-92136C92BE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D3EF2D-C1FE-3C74-C003-844462759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5525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4EA058-D93B-008B-A4AA-27CC8AB1B4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CE843B9-13E2-694E-FC79-243881CBF1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F3C0CFE-C553-4654-3B0F-AEE9339D5E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D8165C-249D-ACAB-6038-CB6A5E183C6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871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03BCB-367B-0B28-24D6-9BF85094C3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63DDCC4-DE00-2806-697E-C05B64AF59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55C3C87-2EA1-8483-B681-2E03F02655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88C490-6A1B-9CB1-7B67-02C36214AF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923052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1D2C0B-A759-A028-7D5B-AE9BBE46B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DB7F863-D9F4-1230-F7E1-1844186C47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4205CFF3-EF9F-1DEF-D6FB-D8DCA507D2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0D0585-71BB-E7A3-DF76-95C5D574B4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111506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60315D-F6E9-8FAA-0027-F150CFAE9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C5EBC40-9930-ABB9-CBE3-F3AD623235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87ED483-E74C-B516-8409-1F5A73AC11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D39A1A0-582D-6405-E62B-E8076309E2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49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0620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05EFF-3C8C-B248-27CA-A793B42B7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80BCBFB-4C7B-72BD-62CE-E1624F2CE5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FCDCDDD-4846-54DF-8B10-6C04C618C9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2F1FD4E-3312-F24B-C49A-57FE92177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99731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8D471-0F87-FAA4-0A7E-CF0F6E6DB5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DB61F8A-F31F-E200-6509-DBC1FAB5E7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E0226C5-0A19-38E6-7FB2-CDF08B5240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0A4C360-1778-A9CB-3C5C-AE4BD727D8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86019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E0056-A94B-5CE3-E6E5-C2C29CD0CE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ED5EA7A-E8F3-CF77-5DFB-E2125D3456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56838B8-44E8-9417-6B96-F85C06EF2D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4E3E4B-926C-7645-C1B6-B2DF51A266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85671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93F7B-D0EA-2277-C1EB-711E09069C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7828AD3-AC8B-7F93-1D64-C4B496F421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C9918D0-3406-9FDE-ED39-C0613960E6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124145A-BC67-5BE2-B4E6-D3B8163265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22640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278FA-0D9B-B237-5E6E-6BE1700E88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28417D6-D7DC-345A-702C-47FA4A08A5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F9560F6D-D6A9-AE13-CB60-A7EC663669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B69D818-64BA-7D83-D63F-AB03A478C5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750487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42F89-7939-2AA5-F14F-C83C28B46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06ED84A-BB4A-B0B9-FF32-66BD8E233A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1B41040-E885-9601-3535-FA29D2C6C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6AD874-0918-319E-8646-F97F81FDBC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59506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F1B8F-DCA9-2397-7EA9-BA21DB322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FBB16B-94D1-0AC4-BC59-B9A24A3497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D331170-1639-9EA2-0026-92136C92BE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D3EF2D-C1FE-3C74-C003-844462759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59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55256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7BB6AE-3F02-7A92-FA42-32BE622FB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57E9013-3F8C-2822-0066-5A4CEE22B1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A7B4195-C7EC-9534-9321-ADB284DAE6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79A80C-834B-660B-6A4D-C6F461BE75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60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5409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B42F89-7939-2AA5-F14F-C83C28B46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606ED84A-BB4A-B0B9-FF32-66BD8E233A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1B41040-E885-9601-3535-FA29D2C6C0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6AD874-0918-319E-8646-F97F81FDBC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59506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66B86-287E-4177-9133-33F7C7BF5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C215076-4346-B214-86B2-B54BCE894D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13DECAC-6B1D-191F-0B07-83B22EB0A8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3E0D4DC-C3C2-87E8-3132-FFCC77B308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61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46776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0AC02-ED66-840F-E786-2C9917F38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67A997E-1023-0929-1CE0-8074665632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FB0653F-60BD-D96C-EC80-F2E8250670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59EACA-CFCA-D3C2-F68D-1433181E21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62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457395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C0925-4A17-19DD-7AA8-37559AD7F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A128D18-FA92-15EB-544B-AAAF533949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40641A5-013D-93D4-0ED3-CD7F7655A6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4BF09A0-5C31-BA13-9079-CE6DE86916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63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9701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30D90-925B-1FE8-9E9C-25BE71C73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3FBD523-21BB-F309-106E-52C344A341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9E18E73-C0D5-6A33-83FF-C3D82ADE76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A212583-62FE-9644-B6E1-46BC1C3C91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871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7F25A-9F04-356F-3A68-090040263D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504F4AC-28AD-3F5C-B975-C08DF93BDA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47AFBE2-67C2-3611-B0F4-7E5A60FBE0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DE4D5A7-A1BE-E12D-0756-5945CCA808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8008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F1B8F-DCA9-2397-7EA9-BA21DB322E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FBB16B-94D1-0AC4-BC59-B9A24A3497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D331170-1639-9EA2-0026-92136C92BE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D3EF2D-C1FE-3C74-C003-844462759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552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4F109-E063-5BD7-B03D-ACCBABDE0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EA5D2EE-0BB7-9408-DF68-504FEBC840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B8F8721-01FC-B8FE-61B5-CE6617499C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7856617-4C72-1982-570C-D25A7E996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B2798F-D19D-4760-8198-52F2BBCA92D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115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8B712-B80D-5F39-05B8-FBF373AE1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7C50F2-9C27-093D-8529-1EA37EF63B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4423AF-DB02-B87E-B728-31B26EBC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93827-62C2-2BE9-1A8C-D66E5F0C4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CE6613-70A3-BAEA-D8B2-91D93825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980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33334-CBF5-E82D-E433-6904768CC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CCC886B-95FA-3CF7-249E-A892469697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893AC8-483D-A6AC-D0E1-2D741F22E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E93CCE-ED9D-9617-8F50-49AE4C7A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ABFD7C-96A4-8286-31E4-D50A402BC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057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D573DA-4877-981D-B740-2046309F6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EB9FA0-D4C4-FA5E-6077-512ECE541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C9BDF5-9CB2-7D9B-2CD3-280D33152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6E785B-66A7-DB91-B04A-F70150200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61564-4B02-440E-A507-17100DF70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342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2B70ED-807D-49C0-8771-2A021182B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7BE833-D887-B5BA-EA20-9FA866517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B0C9F3-256C-CEC5-CD44-1DC6C05FD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7D0E90-4643-AAF2-E3AA-698EE1593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637249-29F4-24AF-296B-556D3CD2F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360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E44BF4-1807-494F-64EF-8E89DA316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08851B-FD9D-593B-4DE3-8C6129C6A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A34E4F-246B-D672-4081-60D3864F0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68023B-731B-4E92-F7C1-E3691B60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BA11FD-2F49-2D3F-9E5F-905EA4B02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64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15BF85-EF62-A48F-E462-74A1AACBC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10C0C1-47A9-6119-CB68-F8F92CA49E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EBB2A1-2615-3FE8-CA0A-5C7C6B392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D2177D-B6C3-37E8-2920-B87328360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574689-2F5B-2114-465B-E78BDBD8F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AFF742-1B95-39CD-22D4-1B496F4B7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79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18D7B-0BDB-988E-EAD6-FBA3C92FE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4F4D07-5664-2F33-320E-EACF945C1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98CAE9A-5E54-644A-A6ED-9F9549042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0E65EF-750C-C1CF-D309-217D477C88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631269-68CD-95B9-446D-CAAEAAE41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7E0FE1-645D-4687-E354-C116D57FD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931D49-9BAD-86DD-85C0-ADEA043FB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E8C73A-C6AF-01D1-5A59-9A4D62F74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98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8F0A6-0C56-2C55-8FBA-DF341D8C5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2CB772-6ABC-E262-9083-14BEE4AF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A039BB-1328-F5EF-2CEE-8747F96CC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444414-19DA-F662-850C-4F1B34924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543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41F5E6-85AE-2E98-CC0A-4E26FF7A6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A4BB960-FDAF-4EFB-86FA-A2505710F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753591-2F11-23B6-A96A-CECEF8D6F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10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D96DE-861A-C227-533C-A007CA6F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120FE-096B-6BDA-84C9-51966033C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589070-4265-CD8D-96D6-4D475D32C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59BD40-5A30-0969-FDF2-42837B923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9BCB3E-2139-D7C8-9439-4F3DCD506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3954AA-2342-24AC-CD8C-1F90F3FD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914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9DA735-D30B-C4D7-664C-3A7EFE745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460410E-D23F-4ACA-B390-0DE0363CA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38EB7D-9E52-87A8-51C1-B4E36BF3C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EEDD7B4-92D6-0EA9-2FDC-C2CAD55B3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DB0C7A-AB05-4547-0E59-39455ECF1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91556D-7D84-F1E4-E509-93401DD09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144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483FA3-E0F8-52D2-E02D-F06D13FEC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A17BDD-5908-BEEF-896A-9A0E4D2A6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69AA1E-60B5-E4C2-A8BE-A0E599DEE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71CC1C-2B30-425B-AF5F-9429709D3A5E}" type="datetimeFigureOut">
              <a:rPr lang="es-ES" smtClean="0"/>
              <a:t>18/12/2024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DC22AE-18E4-2913-017D-8F6595756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6AD168-5BC3-3509-39F6-3922C89359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17FC7B-3AF6-497C-8CE7-7C65CAD21A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98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30EDE-1D16-A892-1049-69ABDBEFA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060553-C1EA-B43B-FFA6-1FEA54A955A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s-E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 DISCAPACIDAD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2DC18F-6862-2BD1-831F-8D3516494EF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PRESTACIONES DE LA SEGURIDAD SOCIAL</a:t>
            </a:r>
          </a:p>
        </p:txBody>
      </p:sp>
    </p:spTree>
    <p:extLst>
      <p:ext uri="{BB962C8B-B14F-4D97-AF65-F5344CB8AC3E}">
        <p14:creationId xmlns:p14="http://schemas.microsoft.com/office/powerpoint/2010/main" val="17231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1FC82-4AC1-7247-E3E1-F6B8562D9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258DC6F-78BE-BB32-2B1B-50725F8A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6480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calcula en estos casos el importe de la jubilación anticipada?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076AACF-53A1-E05B-B51C-F27B34A2F041}"/>
              </a:ext>
            </a:extLst>
          </p:cNvPr>
          <p:cNvSpPr txBox="1">
            <a:spLocks/>
          </p:cNvSpPr>
          <p:nvPr/>
        </p:nvSpPr>
        <p:spPr>
          <a:xfrm>
            <a:off x="816801" y="1675051"/>
            <a:ext cx="10317840" cy="4782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Se calcula la base reguladora (BR) de la jubilación: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Será el cociente que resulte de dividir por 350, las bases de cotización del beneficiario durante los 300 meses (25 años) inmediatamente anteriores al mes previo al del hecho causante. 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El cómputo de las bases se realizará conforme a las siguientes reglas: 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s-ES" sz="1400" dirty="0"/>
              <a:t>Las bases correspondientes a los 24 meses anteriores al mes previo al del hecho causante se computarán en su valor nominal.  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s-ES" sz="1400" dirty="0"/>
              <a:t>Las restantes bases de cotización se actualizarán de acuerdo con la evolución que haya experimentado el índice de precios al consumo.</a:t>
            </a:r>
            <a:endParaRPr lang="es-ES" sz="1800" dirty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Obtenida la base reguladora aplicamos el % por años cotizados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Este porcentaje dependerá de los años y meses que se tengan cotizados y/o se consideren como tal, el 100% de la base reguladora se obtiene con 37 años.</a:t>
            </a:r>
          </a:p>
          <a:p>
            <a:pPr lvl="3">
              <a:buClrTx/>
              <a:buFont typeface="Wingdings" panose="05000000000000000000" pitchFamily="2" charset="2"/>
              <a:buChar char="§"/>
            </a:pPr>
            <a:r>
              <a:rPr lang="es-ES" sz="1400" dirty="0"/>
              <a:t>No obstante, hay vigente un PERIODO TRANSITORIO, de 2013 a 2027, para la aplicación del porcentaje por años y meses cotizados.</a:t>
            </a:r>
          </a:p>
          <a:p>
            <a:pPr marL="457200" lvl="1" indent="0">
              <a:buClrTx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743351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BA487-37AE-6901-3388-1C59DAB56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252597E-E678-CCB1-C401-6970FD087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25388"/>
            <a:ext cx="8596668" cy="1051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es el beneficio en esta modalidad de jubilación anticipada?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2F47AA9-40E9-E9A8-9F0F-866169959E8B}"/>
              </a:ext>
            </a:extLst>
          </p:cNvPr>
          <p:cNvSpPr txBox="1">
            <a:spLocks/>
          </p:cNvSpPr>
          <p:nvPr/>
        </p:nvSpPr>
        <p:spPr>
          <a:xfrm>
            <a:off x="816800" y="1715511"/>
            <a:ext cx="9654293" cy="3850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None/>
            </a:pPr>
            <a:endParaRPr lang="es-ES" sz="20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No se aplicarán coeficientes reductores por jubilación anticipada,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El período de tiempo que se anticipe la jubilación respecto a su edad de jubilación ordinaria se computará como periodo cotizado.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Solo a efecto de determinar el porcentaje de la base reguladora.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A efectos de aplicación de un posible complemento a mínimos se considerará al beneficiario como mayor de 65 años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1112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F3453-9C80-EEBF-9985-C98F2920E2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04283F1-AE34-A46F-E9E5-1EB5255F3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33" y="802258"/>
            <a:ext cx="10019421" cy="1026328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sucede cuando con la pensión cuando se cumpla la edad de jubilación ordinaria?</a:t>
            </a:r>
            <a:br>
              <a:rPr lang="es-ES" sz="2500" cap="small" dirty="0"/>
            </a:br>
            <a:endParaRPr lang="es-ES" sz="2500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50C68D4-FEF8-7563-D55E-0B8514076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733" y="1975233"/>
            <a:ext cx="9768130" cy="381703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s-ES" sz="2000" dirty="0"/>
              <a:t>La pensión reconocida es </a:t>
            </a:r>
            <a:r>
              <a:rPr lang="es-ES" sz="2000" b="1" dirty="0"/>
              <a:t>vitalicia</a:t>
            </a:r>
            <a:r>
              <a:rPr lang="es-ES" sz="2000" dirty="0"/>
              <a:t> y no varia al cumplir la edad de jubilación ordinaria. </a:t>
            </a:r>
          </a:p>
          <a:p>
            <a:pPr>
              <a:buClrTx/>
            </a:pPr>
            <a:r>
              <a:rPr lang="es-ES" sz="2000" dirty="0"/>
              <a:t>Únicamente se extingue por fallecimiento del titular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No obstante, puede quedar en suspenso por incompatibilidad con el trabajo u otras pensiones y por sanción.</a:t>
            </a:r>
          </a:p>
          <a:p>
            <a:pPr>
              <a:buClrTx/>
            </a:pPr>
            <a:r>
              <a:rPr lang="es-ES" sz="2000" dirty="0"/>
              <a:t>Una vez reconocida la jubilación es </a:t>
            </a:r>
            <a:r>
              <a:rPr lang="es-ES" sz="2000" b="1" dirty="0"/>
              <a:t>irrenunciables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En aquellos casos de cumplir también con los requisitos de la jubilación anticipada por coeficientes reductores de la edad por una discapacidad igual o superior al 65% se podrá </a:t>
            </a:r>
            <a:r>
              <a:rPr lang="es-ES" sz="1800" b="1" dirty="0"/>
              <a:t>optar por la más beneficiosa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5691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D20527-5FF2-3161-69C3-7A8CA8FA1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1439AC-73C9-8ABD-817A-9855A0F5908C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Por aplicación de coeficientes reductores de edad por tener discapacidad en grado igual o superior al 65%</a:t>
            </a:r>
          </a:p>
          <a:p>
            <a:pPr algn="r"/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CCCF7D2-4E08-B0DA-5900-9DDD02335BF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JUBILACIÓN ANTICIPADA</a:t>
            </a:r>
          </a:p>
        </p:txBody>
      </p:sp>
    </p:spTree>
    <p:extLst>
      <p:ext uri="{BB962C8B-B14F-4D97-AF65-F5344CB8AC3E}">
        <p14:creationId xmlns:p14="http://schemas.microsoft.com/office/powerpoint/2010/main" val="23665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ED77D-EDCE-9964-2DD7-EDB0EC5F28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0846BF-5306-3FB4-A976-6BDAB0F4D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872"/>
            <a:ext cx="10515600" cy="948816"/>
          </a:xfrm>
        </p:spPr>
        <p:txBody>
          <a:bodyPr>
            <a:normAutofit/>
          </a:bodyPr>
          <a:lstStyle/>
          <a:p>
            <a:r>
              <a:rPr lang="es-ES" sz="2800" dirty="0"/>
              <a:t>¿Qué situación protege?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D2B1D6-A255-86DA-7A73-53B1BCC9A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0121"/>
            <a:ext cx="10515600" cy="3916842"/>
          </a:xfrm>
        </p:spPr>
        <p:txBody>
          <a:bodyPr>
            <a:normAutofit/>
          </a:bodyPr>
          <a:lstStyle/>
          <a:p>
            <a:r>
              <a:rPr lang="es-ES" sz="2000" dirty="0"/>
              <a:t>Pensión en modalidad contributiva</a:t>
            </a:r>
          </a:p>
          <a:p>
            <a:r>
              <a:rPr lang="es-ES" sz="2000" dirty="0"/>
              <a:t>Permite anticipar la edad de jubilación sin penalización alguna a la persona trabajadora con una y discapacidad de al menos del 65% ante la pérdida de ingresos que sufre alcanzada la edad establecida poniendo fin a su vida laboral.</a:t>
            </a:r>
          </a:p>
        </p:txBody>
      </p:sp>
    </p:spTree>
    <p:extLst>
      <p:ext uri="{BB962C8B-B14F-4D97-AF65-F5344CB8AC3E}">
        <p14:creationId xmlns:p14="http://schemas.microsoft.com/office/powerpoint/2010/main" val="1982175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AF7DD7-DC9B-7072-4C5E-7AD12C9DE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2525FC0-BD39-1F96-C973-3BEA82F17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668687"/>
            <a:ext cx="10271317" cy="468356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Beneficiarios: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Persona trabajadora por cuenta ajena y por cuenta propia incluidos en cualquiera de los regímenes que integran el sistema de la Seguridad Social.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Requisitos: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Encontrarse en alta o asimilada a la de alta en la FHC.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Tener una discapacidad igual o superior al 65%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Tener cumplidos al menos los 52 años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Alcanzar la edad de jubilación con aplicación de unos coeficientes reductores (bonificación) de la edad obtenidos por trabajar con dicha discapacidad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400" dirty="0"/>
              <a:t>Bonificación: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s-ES" sz="1200" dirty="0"/>
              <a:t>El coeficiente reductor del 0,25, por días trabajados con grado de discapacidad igual o superior al 65%. 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s-ES" sz="1200" dirty="0"/>
              <a:t>El coeficiente reductor del 0,50, por días trabajados con grado de discapacidad igual o superior al 65% y ayuda tercera persona.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Tener una carencia genérica de 15 años y una especifica de 2 años (dentro de los 15 años anteriores a la fecha de jubilación.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Encontrarse al corriente de pago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6512C2F7-B78D-4C8C-4787-E69075FCC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personas se pueden beneficiar de esta jubilación y que requisitos deben cumplir?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217266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36379-38E3-9108-46B8-18CDA53A5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EDCAB30E-53D6-4403-D41A-8C20A9A3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4372"/>
            <a:ext cx="8596668" cy="75431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debe acreditar la discapacidad?</a:t>
            </a:r>
            <a:endParaRPr lang="es-ES" sz="2500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7E0D1B73-AC0A-7123-37B5-009F2AD5731C}"/>
              </a:ext>
            </a:extLst>
          </p:cNvPr>
          <p:cNvSpPr txBox="1">
            <a:spLocks/>
          </p:cNvSpPr>
          <p:nvPr/>
        </p:nvSpPr>
        <p:spPr>
          <a:xfrm>
            <a:off x="520701" y="1199072"/>
            <a:ext cx="10845800" cy="527455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600" dirty="0"/>
              <a:t>Norma general para acreditación medica de la discapacidad com.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2400" dirty="0"/>
              <a:t>Con certificación del (IMSERSO) u órgano de la Comunidad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600" dirty="0"/>
              <a:t>Supuestos de afiliados de la ONCE 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2400" dirty="0"/>
              <a:t>La discapacidad puede acreditarse mediante certificado emitido por dicho organismo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2200" dirty="0"/>
              <a:t>Si consta una "deficiencia visual severa“ se  asimila a una discapacidad igual o superior al 65% (coeficiente 0,25)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s-ES" sz="2000" dirty="0"/>
              <a:t>Salvo que conste la necesidad de tercera persona.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2200" dirty="0"/>
              <a:t>Si consta "ceguera total", se asimila una discapacidad igual o superior al 65% con la necesidad de tercera persona para la realización de los actos esenciales de la vida ordinaria (coeficiente 0,50).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600" dirty="0"/>
              <a:t>Asimilación a un grado de discapacidad igual o superior al 65 % por resolución judicial (DA 25ª LGSS)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2200" dirty="0"/>
              <a:t>Las personas para las que en medida de apoyo a su capacidad jurídica y mediante resolución judicial, se haya nombrado un curador con facultades de representaciones plenas para todos los actos jurídicos.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2200" dirty="0"/>
              <a:t>Las personas que judicialmente hayan sido declaradas incapaces mediante sentencia con anterioridad a la entrada en vigor de la Ley 8/2021, de 2 de junio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9314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264F2F-2B81-CF9C-5CCE-BCA75A1E8A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BFA0747-616B-63F4-EB64-708813727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3" y="2484254"/>
            <a:ext cx="9866132" cy="40230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A partir de los 52 años se podrá causar esta modalidad de jubilación anticipada.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El día en que se cause, será la fecha en que se entiende producida la jubilación.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Determinará la normativa vigente aplicable para resolver la solicitud de jubilación.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Determinara los requisitos exigibles para causar la jubilación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Determina los efectos económicos, como norma general al día siguiente de causarla.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Es necesario que con la bonificación obtenida y en aplicación de los coeficientes reductores de la edad, se alcance la edad de jubilación ordinaria que corresponda.</a:t>
            </a:r>
            <a:endParaRPr lang="es-ES" sz="16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A71C8F03-BEE0-567C-1F04-9E4DF2E49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826" y="990600"/>
            <a:ext cx="10255006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¿Cuándo podré acceder a esta modalidad de jubilación anticipada?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451721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0D51F-73EE-977D-49EB-AC3D822FB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2AC2F19-6F18-9409-058D-0EA7B4603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2" y="2191108"/>
            <a:ext cx="11003737" cy="445985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Como periodo mínimo de cotización debe cumplir con estos requisitos de carencia: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GENÉRICA: 15 años cotizados o considerados como tal a lo largo de toda la vida laboral (art. 205.1.b) LGSS 2015).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ESPECÍFICA: de ellos, al menos 2 años deben estar comprendidos en los 15 inmediatamente anteriores a la fecha del hecho causante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NO es necesario alcanzar un periodo mínimo de trabajo efectivo con dichas circunstancias medicas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Pero SI es necesario para alcanzar la edad de jubilación ordinaria con la bonificación obtenida para poder acceder a esta modalidad de jubilación y no tener penalización por anticipar la edad de la misma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B3925905-2998-D117-159D-7EED652EA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54014"/>
            <a:ext cx="10829540" cy="8195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¿Es necesario tener un periodo mínimo de cotización previo para acceder a esta modalidad de jubilación y en dichas circunstancias médicas?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55446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798E74-F238-F938-7EB9-9EF980C0A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7FDBC6D1-B2D4-1F07-CD3D-470DFC26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437" y="1659935"/>
            <a:ext cx="9818437" cy="474086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Los coeficientes reductores se aplican a los </a:t>
            </a:r>
            <a:r>
              <a:rPr lang="es-ES" sz="2000" b="1" dirty="0"/>
              <a:t>días</a:t>
            </a:r>
            <a:r>
              <a:rPr lang="es-ES" sz="2000" dirty="0"/>
              <a:t> efectivamente trabajados con dicha discapacidad</a:t>
            </a:r>
          </a:p>
          <a:p>
            <a:pPr lvl="1"/>
            <a:r>
              <a:rPr lang="es-ES" sz="1800" dirty="0"/>
              <a:t>Ejemplo de cómo se calcula la bonificación para alguien que tiene el 65% de discapacidad y no requiere ayuda 3 persona (coeficiente reductor del 0,25%)</a:t>
            </a:r>
          </a:p>
          <a:p>
            <a:pPr lvl="2"/>
            <a:r>
              <a:rPr lang="es-ES" sz="1600" dirty="0"/>
              <a:t>Persona trabajadora con 4822 días efectivamente trabajados con la discapacidad del 65</a:t>
            </a:r>
            <a:r>
              <a:rPr lang="es-ES" sz="1200" dirty="0"/>
              <a:t>%</a:t>
            </a:r>
          </a:p>
          <a:p>
            <a:pPr lvl="3"/>
            <a:r>
              <a:rPr lang="es-ES" sz="1400" dirty="0"/>
              <a:t>La bonificación sería de 4822 x 0,25 = 1205 días de bonificación.</a:t>
            </a:r>
          </a:p>
          <a:p>
            <a:pPr lvl="2"/>
            <a:r>
              <a:rPr lang="es-ES" sz="1600" dirty="0"/>
              <a:t>Supone que puede jubilarse 1205 días antes de su edad de jubilación ordinaria o lo que es lo mismo, puedo sumar estos días a la edad que tengo para alcanzar mi edad de jubilación ordinaria</a:t>
            </a:r>
          </a:p>
          <a:p>
            <a:pPr lvl="3"/>
            <a:r>
              <a:rPr lang="es-ES" sz="1400" dirty="0"/>
              <a:t>No tendría coeficientes reductores por anticipar la edad de jubilación. </a:t>
            </a:r>
          </a:p>
          <a:p>
            <a:pPr lvl="3"/>
            <a:r>
              <a:rPr lang="es-ES" sz="1400" dirty="0"/>
              <a:t>Supone que ficticiamente tiene 1205 días mas cotizados</a:t>
            </a:r>
          </a:p>
          <a:p>
            <a:pPr>
              <a:lnSpc>
                <a:spcPct val="90000"/>
              </a:lnSpc>
              <a:buClrTx/>
            </a:pPr>
            <a:endParaRPr lang="es-ES" sz="2000" dirty="0"/>
          </a:p>
          <a:p>
            <a:pPr>
              <a:lnSpc>
                <a:spcPct val="90000"/>
              </a:lnSpc>
              <a:buClrTx/>
            </a:pPr>
            <a:endParaRPr lang="es-ES" sz="2000" dirty="0"/>
          </a:p>
          <a:p>
            <a:pPr lvl="1">
              <a:lnSpc>
                <a:spcPct val="90000"/>
              </a:lnSpc>
              <a:buClr>
                <a:srgbClr val="90C226"/>
              </a:buClr>
              <a:buFont typeface="Wingdings" panose="05000000000000000000" pitchFamily="2" charset="2"/>
              <a:buChar char="Ø"/>
              <a:defRPr/>
            </a:pPr>
            <a:endParaRPr lang="es-ES" sz="1400" dirty="0"/>
          </a:p>
          <a:p>
            <a:pPr lvl="2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endParaRPr lang="es-ES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E9D0B923-ED5F-2955-93B7-3BE42B982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07609" cy="8751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obtienen los coeficientes reductores de la edad (bonificación)?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272220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80EAC-3975-8066-F16E-2D11983708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248CB1-8AA8-0973-857B-7AA480A04F64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s-E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Persona con discapacidad en grado igual o superior al 45%</a:t>
            </a:r>
            <a:endParaRPr lang="es-ES" sz="3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FC519D1-A38B-28E0-6BB4-E198C2F964D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JUBILACIÓN ANTICIPADA</a:t>
            </a:r>
          </a:p>
        </p:txBody>
      </p:sp>
    </p:spTree>
    <p:extLst>
      <p:ext uri="{BB962C8B-B14F-4D97-AF65-F5344CB8AC3E}">
        <p14:creationId xmlns:p14="http://schemas.microsoft.com/office/powerpoint/2010/main" val="5231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A5F58-9E7C-CD22-DFA5-8AB21641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1320B5F1-CECF-541A-6FE8-AA2C1F4A3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460" y="802256"/>
            <a:ext cx="10618397" cy="98341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¿Podría jubilarme con el beneficio de esta bonificación sin alcanzar la edad de jubilación ordinaria?</a:t>
            </a:r>
            <a:br>
              <a:rPr lang="es-ES" sz="2500" cap="small" dirty="0"/>
            </a:br>
            <a:endParaRPr lang="es-ES" sz="2500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30E9537-A831-E368-EE9E-F0BE366F4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732" y="2035619"/>
            <a:ext cx="10182199" cy="381703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s-ES" sz="2000" dirty="0"/>
              <a:t>Si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No obstante, ya no sería una jubilación anticipara por coeficientes reductores por discapacidad igual o superior al 65%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Sería una jubilación anticipada por cese voluntario/involuntario o una jubilación parcial.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Se deberían de cumplir con todos los requisitos requeridos en dichas modalidades de jubilación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Se aplicaría el beneficio por la bonificación obtenida a la hora de determinar el porcentaje por años cotizados</a:t>
            </a:r>
          </a:p>
        </p:txBody>
      </p:sp>
    </p:spTree>
    <p:extLst>
      <p:ext uri="{BB962C8B-B14F-4D97-AF65-F5344CB8AC3E}">
        <p14:creationId xmlns:p14="http://schemas.microsoft.com/office/powerpoint/2010/main" val="37866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8B738A-7C28-A15B-B5CB-9F76231A96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DDBF135-6D1F-3C39-3C94-CE3D55CA2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09534" cy="87518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¿Como sabemos si con la aplicación de los coeficientes reductores se alcanza la edad de jubilación ordinaria?</a:t>
            </a:r>
            <a:endParaRPr lang="es-ES" sz="25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A73739-DDEA-B6BA-66C8-EB8F225E3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438" y="1651714"/>
            <a:ext cx="9585524" cy="492161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s-ES" sz="2000" dirty="0"/>
              <a:t>Fijada la fecha en la que queremos y podemos jubilarnos, calculamos cual sería nuestra edad de jubilación ordinaria.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La edad de jubilación ordinaria dependerá del tiempo que se tenga cotizado o del que se podría llegara a alcanzar como cotizado en la fecha en la que se cumplen los 65 años.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65 años si se acreditan 38 años y 6 meses completos de cotización.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67 años para quien no alcance los 38 y 6 meses de cotización.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s-ES" sz="1400" dirty="0"/>
              <a:t>No obstante, hay vigente un PERIODO TRANSITORIO de 2013 a 2027 para quienes no tengan 67 años y no alcancen los 38 años y 6 meses cotizados.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Miramos el período que se necesita tener cotizados para jubilarse el año en que se cumplen los 65.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Calculamos el tiempo que se tiene cotizado y de no tener todavía los 65 años, le sumamos el período que podríamos alcanzar de seguir cotizando hasta cumplirlos.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s-ES" sz="1400" dirty="0"/>
              <a:t>Esto determinará cual podría ser nuestra edad de jubilación ordinaria y nos permitiría saber si con el tiempo bonificado alcanzamos esta</a:t>
            </a:r>
          </a:p>
        </p:txBody>
      </p:sp>
    </p:spTree>
    <p:extLst>
      <p:ext uri="{BB962C8B-B14F-4D97-AF65-F5344CB8AC3E}">
        <p14:creationId xmlns:p14="http://schemas.microsoft.com/office/powerpoint/2010/main" val="3874917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EB106-5A89-546D-A619-645D30AB8C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DEDA0541-F5A8-600E-CF5A-CE483A83F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6480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calcula en estos casos el importe de la jubilación anticipada?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D4827FB-EAA0-9B02-F883-C47E0CAA2ED9}"/>
              </a:ext>
            </a:extLst>
          </p:cNvPr>
          <p:cNvSpPr txBox="1">
            <a:spLocks/>
          </p:cNvSpPr>
          <p:nvPr/>
        </p:nvSpPr>
        <p:spPr>
          <a:xfrm>
            <a:off x="816801" y="1675051"/>
            <a:ext cx="10317840" cy="47823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Se calcula la base reguladora (BR) de la jubilación: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Será el cociente que resulte de dividir por 350, las bases de cotización del beneficiario durante los 300 meses (25 años) inmediatamente anteriores al mes previo al del hecho causante. 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El cómputo de las bases se realizará conforme a las siguientes reglas: 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s-ES" sz="1400" dirty="0"/>
              <a:t>Las bases correspondientes a los 24 meses anteriores al mes previo al del hecho causante se computarán en su valor nominal.  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s-ES" sz="1400" dirty="0"/>
              <a:t>Las restantes bases de cotización se actualizarán de acuerdo con la evolución que haya experimentado el índice de precios al consumo.</a:t>
            </a:r>
            <a:endParaRPr lang="es-ES" sz="1800" dirty="0"/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Obtenida la base reguladora aplicamos el % por años cotizados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Este porcentaje dependerá de los años y meses que se tengan cotizados y/o se consideren como tal, el 100% de la base reguladora se obtiene con 37 años.</a:t>
            </a:r>
          </a:p>
          <a:p>
            <a:pPr lvl="3">
              <a:buClrTx/>
              <a:buFont typeface="Wingdings" panose="05000000000000000000" pitchFamily="2" charset="2"/>
              <a:buChar char="§"/>
            </a:pPr>
            <a:r>
              <a:rPr lang="es-ES" sz="1400" dirty="0"/>
              <a:t>No obstante, hay vigente un PERIODO TRANSITORIO, de 2013 a 2027, para la aplicación del porcentaje por años y meses cotizados.</a:t>
            </a:r>
          </a:p>
          <a:p>
            <a:pPr marL="457200" lvl="1" indent="0">
              <a:buClrTx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5986591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B4C9C-CD11-AB6A-C052-797B28A32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14359AF-4069-C99D-8D47-78B6E56CF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25388"/>
            <a:ext cx="8596668" cy="105196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es el beneficio en esta modalidad de jubilación anticipada?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E9C3E4A-D4ED-A35F-0ED7-722BA2335758}"/>
              </a:ext>
            </a:extLst>
          </p:cNvPr>
          <p:cNvSpPr txBox="1">
            <a:spLocks/>
          </p:cNvSpPr>
          <p:nvPr/>
        </p:nvSpPr>
        <p:spPr>
          <a:xfrm>
            <a:off x="816800" y="1715511"/>
            <a:ext cx="9654293" cy="3850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Tx/>
              <a:buNone/>
            </a:pPr>
            <a:endParaRPr lang="es-ES" sz="2000" dirty="0"/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No se aplicarán coeficientes reductores por jubilación anticipada,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El período de tiempo que se anticipe la jubilación respecto a su edad de jubilación ordinaria se computará como periodo cotizado.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Solo a efecto de determinar el porcentaje de la base reguladora.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A efectos de aplicación de un posible complemento a mínimos se considerará al beneficiario como mayor de 65 años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19370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F33C6-8C95-3934-B8F3-2A9145B56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E7206CB8-76C0-98F8-AA19-C34C952D8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733" y="1005347"/>
            <a:ext cx="10019421" cy="89714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sucede cuando con la pensión cuando cumpla la edad de jubilación ordinaria?</a:t>
            </a:r>
            <a:br>
              <a:rPr lang="es-ES" sz="2500" cap="small" dirty="0"/>
            </a:br>
            <a:endParaRPr lang="es-ES" sz="2500" dirty="0"/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AB7A2BC-5CD5-E6E4-29A1-C65187039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733" y="2035619"/>
            <a:ext cx="9768130" cy="3817034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s-ES" sz="2000" dirty="0"/>
              <a:t>La pensión reconocida es </a:t>
            </a:r>
            <a:r>
              <a:rPr lang="es-ES" sz="2000" b="1" dirty="0"/>
              <a:t>vitalicia</a:t>
            </a:r>
            <a:r>
              <a:rPr lang="es-ES" sz="2000" dirty="0"/>
              <a:t> y no varia al cumplir la edad de jubilación ordinaria. </a:t>
            </a:r>
          </a:p>
          <a:p>
            <a:pPr>
              <a:buClrTx/>
            </a:pPr>
            <a:r>
              <a:rPr lang="es-ES" sz="2000" dirty="0"/>
              <a:t>Únicamente se extingue por fallecimiento del titular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No obstante, puede quedar en suspenso por incompatibilidad con el trabajo u otras pensiones y por sanción.</a:t>
            </a:r>
          </a:p>
          <a:p>
            <a:pPr>
              <a:buClrTx/>
            </a:pPr>
            <a:r>
              <a:rPr lang="es-ES" sz="2000" dirty="0"/>
              <a:t>Una vez reconocida la jubilación es </a:t>
            </a:r>
            <a:r>
              <a:rPr lang="es-ES" sz="2000" b="1" dirty="0"/>
              <a:t>irrenunciables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En aquellos casos de cumplir también con los requisitos de la jubilación anticipada por enfermedad y discapacidad igual o superior al 45% se podrá </a:t>
            </a:r>
            <a:r>
              <a:rPr lang="es-ES" sz="1800" b="1" dirty="0"/>
              <a:t>optar por la más beneficiosa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12110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86C59-41AE-AA56-081E-6780457051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288AFF-8336-03F7-3A7E-842AC6FEB77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3708400"/>
            <a:ext cx="10283032" cy="17368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s-E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 EL QUE LA DISCAPACIDAD PODRÍA SER RELEVANTE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ECD5FE8-0C5B-BB6A-9273-E8DC6177B2F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412777"/>
            <a:ext cx="9133409" cy="20162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BREVES REFERENCIAS A OTRAS PRESTACIONES DE LA SEGURIDAD SOCIAL</a:t>
            </a:r>
          </a:p>
        </p:txBody>
      </p:sp>
    </p:spTree>
    <p:extLst>
      <p:ext uri="{BB962C8B-B14F-4D97-AF65-F5344CB8AC3E}">
        <p14:creationId xmlns:p14="http://schemas.microsoft.com/office/powerpoint/2010/main" val="429191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30EDE-1D16-A892-1049-69ABDBEFA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060553-C1EA-B43B-FFA6-1FEA54A955A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2DC18F-6862-2BD1-831F-8D3516494EF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INCAPACIDAD PERMANENTE</a:t>
            </a:r>
          </a:p>
        </p:txBody>
      </p:sp>
    </p:spTree>
    <p:extLst>
      <p:ext uri="{BB962C8B-B14F-4D97-AF65-F5344CB8AC3E}">
        <p14:creationId xmlns:p14="http://schemas.microsoft.com/office/powerpoint/2010/main" val="90898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2F448C-6D59-4EAD-B789-89644C35A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83F6EB1-2A7E-D82E-31FF-C1389A4AA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2061713"/>
            <a:ext cx="10271317" cy="4290535"/>
          </a:xfrm>
        </p:spPr>
        <p:txBody>
          <a:bodyPr>
            <a:normAutofit/>
          </a:bodyPr>
          <a:lstStyle/>
          <a:p>
            <a:r>
              <a:rPr lang="es-ES" sz="2000" dirty="0"/>
              <a:t>Es una pensión contributiva</a:t>
            </a:r>
          </a:p>
          <a:p>
            <a:r>
              <a:rPr lang="es-ES" sz="2000" dirty="0"/>
              <a:t>Protege aquella contingencia o situación del trabajador que después de haber estado sometido a tratamiento, presenta reducciones anatómicas o funcionales graves, previsiblemente definitivas, que disminuyen o anulan su capacidad para el trabajo.</a:t>
            </a:r>
          </a:p>
          <a:p>
            <a:endParaRPr lang="es-ES" sz="2000" dirty="0"/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82BC77C3-0C70-41B4-C5F8-7A02A4ABB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79" y="877019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es la incapacidad permanente y que situación protege?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6654115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D78A2-B767-6E94-BE5F-303663DC0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ADB71F5-A30E-05A6-6AD5-78B80626F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2527300"/>
            <a:ext cx="10271317" cy="3824948"/>
          </a:xfrm>
        </p:spPr>
        <p:txBody>
          <a:bodyPr>
            <a:normAutofit/>
          </a:bodyPr>
          <a:lstStyle/>
          <a:p>
            <a:r>
              <a:rPr lang="es-ES" sz="2000" dirty="0"/>
              <a:t>El reconocimiento de un grado de discapacidad por sí solo no genera el derecho a la pensión, no obstante, el informe médico que determina el mismo podría tener relevancia para ello.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5B9D1111-A38D-0916-29E3-8E1E8D40A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679" y="1130299"/>
            <a:ext cx="10724344" cy="124460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afecta el reconocimiento de un grado de discapacidad a la incapacidad permanente?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4283518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5AEEC-E665-7174-1315-A806AA961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5E428BCD-3FC8-56B7-C2D4-19F6BC785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668687"/>
            <a:ext cx="10271317" cy="4683561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Contingencias Comunes (CC)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Enfermedad Común (EC)  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Alteración de la salud que no es Accidente de Trabajo ni Enfermedad Profesional       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Accidente No Laboral (ANL)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Accidente que no tenga la consideración de Accidente de Trabajo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Contingencias Profesionales (CP)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Accidente de   trabajo (AT)</a:t>
            </a:r>
          </a:p>
          <a:p>
            <a:pPr marL="1143000" lvl="2" indent="-2286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Toda lesión corporal que se sufra como consecuencia del trabajo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Enfermedad Profesional (EP)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Enfermedad contraída como consecuencia del trabajo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35D90B19-A408-11F2-772E-81179F87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contingencias son susceptibles de reconocimiento de una incapacidad permanente?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52673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2F448C-6D59-4EAD-B789-89644C35A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83F6EB1-2A7E-D82E-31FF-C1389A4AA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879600"/>
            <a:ext cx="10271317" cy="4472648"/>
          </a:xfrm>
        </p:spPr>
        <p:txBody>
          <a:bodyPr>
            <a:normAutofit/>
          </a:bodyPr>
          <a:lstStyle/>
          <a:p>
            <a:r>
              <a:rPr lang="es-ES" sz="2000" dirty="0"/>
              <a:t>Pensión en modalidad contributiva</a:t>
            </a:r>
          </a:p>
          <a:p>
            <a:r>
              <a:rPr lang="es-ES" sz="2000" dirty="0"/>
              <a:t>Permite anticipar la edad de jubilación sin penalización alguna a la persona trabajadora con una enfermedad especifica y una discapacidad de al menos del 45% ante la pérdida de ingresos que sufre alcanzada la edad establecida poniendo fin a su vida laboral.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82BC77C3-0C70-41B4-C5F8-7A02A4ABB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828" y="901700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situación protege?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8628575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FCD52-A36B-B408-9F19-2AA8BCAC73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0E380C7-7C2D-7E6B-FF0F-F7E715E93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371601"/>
            <a:ext cx="10594999" cy="498064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IPP (INCAPACIDAD PERMANENTE PARCIAL)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Las lesiones ocasionan una minoración del rendimiento en su profesión de al menos el 33% (50% en RETA) pero sin impedir la realización de las tareas fundamentales de la misma.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IPT INCAPACIDAD PERMANENTE TOTAL 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Las lesiones o dolencias inhabilitan al trabajador para realizar las tareas fundamentales de su profesión habitual pero no para dedicarse a otra profesión distinta.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IPA INCAPACIDAD PERMANENTE ABSOLUTA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trabajador está inhabilitado por completo para toda profesión u oficio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 GRAN INVALIDEZ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trabajador, por pérdidas anatómicas o funcionales, necesita asistencia de otra persona para los actos más esenciales de la vida, como vestirse, desplazarse, comer…</a:t>
            </a:r>
          </a:p>
          <a:p>
            <a:pPr marL="0" lvl="0" indent="0">
              <a:lnSpc>
                <a:spcPct val="107000"/>
              </a:lnSpc>
              <a:buNone/>
            </a:pPr>
            <a:endParaRPr lang="es-E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617DC8AF-F5EA-A097-4E8C-3F365E529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006" y="290423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grados de incapacidad permanente se pueden reconocer?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7581310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4CB813-D8F7-A456-CF10-EF8B8BF07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83CF715-4934-9BE5-766B-9B8D3212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817" y="1371600"/>
            <a:ext cx="10959700" cy="538288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Beneficiarios: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Persona trabajadora por cuenta ajena y por cuenta propia incluidos en cualquiera de los regímenes que integran el sistema de la Seguridad Social.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s-E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 deben cumplir unos requisitos en cuanto: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Edad</a:t>
            </a:r>
          </a:p>
          <a:p>
            <a:pPr lvl="2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s-E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CC no debe tener cumplida la edad de jubilación ordinaria</a:t>
            </a:r>
          </a:p>
          <a:p>
            <a:pPr lvl="2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s-E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s-E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 a cualquier edad</a:t>
            </a:r>
            <a:endParaRPr lang="es-ES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s-E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ituación laboral en la que nos encontremos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Desde no alta solo la IP en grado absoluta o de gran invalidez</a:t>
            </a:r>
            <a:endParaRPr lang="es-ES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</a:t>
            </a:r>
            <a:r>
              <a:rPr lang="es-E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arencia previa</a:t>
            </a:r>
            <a:r>
              <a:rPr lang="es-E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EC Dependerá de la edad que tenga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s-ES" sz="1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ANL y CP no requiere carencia</a:t>
            </a:r>
            <a:endParaRPr lang="es-ES" sz="1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s-E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 al corriente de pago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F1095DF5-8437-D803-5BBC-4004B9BD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817" y="323251"/>
            <a:ext cx="11278877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personas se pueden beneficiar de esta jubilación y que requisitos deben cumplir?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264055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30D76-AB91-7220-2B7F-6C7154CAB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8A30D68-0F09-74DE-88FA-996AD4C9D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79500"/>
            <a:ext cx="10764804" cy="8763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calcula en estos casos la base reguladora de la pensión?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C34304F6-AC65-56CA-7D93-290E17657188}"/>
              </a:ext>
            </a:extLst>
          </p:cNvPr>
          <p:cNvSpPr txBox="1">
            <a:spLocks/>
          </p:cNvSpPr>
          <p:nvPr/>
        </p:nvSpPr>
        <p:spPr>
          <a:xfrm>
            <a:off x="816801" y="2311400"/>
            <a:ext cx="10317840" cy="4146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Dependerá de la contingencia de la que deriva la pensión y de la edad que tenga la persona trabajadora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7074507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C906E-75F3-4407-2103-8B594A8497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2808405D-C6DF-02BC-3654-2907159BF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97" y="730756"/>
            <a:ext cx="10764804" cy="6326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sería la cuantía para percibir de esa base reguladora?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CDF9043-7F1C-761D-54B2-A2602CCD07C7}"/>
              </a:ext>
            </a:extLst>
          </p:cNvPr>
          <p:cNvSpPr txBox="1">
            <a:spLocks/>
          </p:cNvSpPr>
          <p:nvPr/>
        </p:nvSpPr>
        <p:spPr>
          <a:xfrm>
            <a:off x="816800" y="1689100"/>
            <a:ext cx="10764804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La IP Total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El 55 % de la Base Reguladora si menor de 55 años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El 75 % de la base Reguladora si se tiene 55 años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El 20% esta condicionado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El importe mínimo garantizado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Para las pensiones de incapacidad permanente total derivada de enfermedad común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endParaRPr lang="es-ES" sz="1600" dirty="0"/>
          </a:p>
          <a:p>
            <a:pPr marL="0" indent="0">
              <a:buClrTx/>
              <a:buNone/>
            </a:pPr>
            <a:endParaRPr lang="es-ES" sz="2000" dirty="0"/>
          </a:p>
          <a:p>
            <a:pPr marL="457200" lvl="1" indent="0">
              <a:buClrTx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6337622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B868D5-BD10-5240-207E-9BC5992B2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A799208A-28D8-408F-EC6F-BEA00D10B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598" y="875009"/>
            <a:ext cx="10764804" cy="6326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sería la cuantía para percibir de esa base reguladora?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21C35E1-DE76-EF14-7FC8-00E7F4396E48}"/>
              </a:ext>
            </a:extLst>
          </p:cNvPr>
          <p:cNvSpPr txBox="1">
            <a:spLocks/>
          </p:cNvSpPr>
          <p:nvPr/>
        </p:nvSpPr>
        <p:spPr>
          <a:xfrm>
            <a:off x="816800" y="1837425"/>
            <a:ext cx="10328528" cy="4925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Incapacidad permanente absoluta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El 100% de la base reguladora.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Gran invalidez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Porcentaje según el grado de IP (Total o Absoluta), más un complemento para remunerar a la persona que le atiende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Cálculo del complemento: 45% Base cotización mínima (grupo 7) + 30% última Base cotización trabajador</a:t>
            </a:r>
          </a:p>
          <a:p>
            <a:pPr marL="0" indent="0">
              <a:buClrTx/>
              <a:buNone/>
            </a:pPr>
            <a:r>
              <a:rPr lang="es-ES" sz="2000" dirty="0"/>
              <a:t>NOTA: La Incapacidad Permanente Parcial (IPP) es una indemnización de 24 mensualidades de la base reguladora de la IT y si no procede de IT, se calcula como si la hubiera.</a:t>
            </a:r>
          </a:p>
          <a:p>
            <a:pPr marL="0" indent="0">
              <a:buClrTx/>
              <a:buNone/>
            </a:pPr>
            <a:endParaRPr lang="es-ES" sz="2000" dirty="0"/>
          </a:p>
          <a:p>
            <a:pPr marL="457200" lvl="1" indent="0">
              <a:buClrTx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909139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44913-99EC-502D-8C95-9475126DB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B8D1FA43-E9A7-0BED-1B59-440B6FF8F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6480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¿Quién puede iniciar el procedimiento para el reconocimiento de la pensión?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8DD366BF-0A3E-1191-E218-166D3ADC10C9}"/>
              </a:ext>
            </a:extLst>
          </p:cNvPr>
          <p:cNvSpPr txBox="1">
            <a:spLocks/>
          </p:cNvSpPr>
          <p:nvPr/>
        </p:nvSpPr>
        <p:spPr>
          <a:xfrm>
            <a:off x="816801" y="1836892"/>
            <a:ext cx="10317840" cy="4264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DP del INSS de oficio:</a:t>
            </a:r>
          </a:p>
          <a:p>
            <a:pPr marL="742950" lvl="1" indent="-28575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iniciativo propia ante ciertas circunstancias y/o por haberse agotado el plazo máximo IT</a:t>
            </a:r>
          </a:p>
          <a:p>
            <a:pPr marL="742950" lvl="1" indent="-28575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Como consecuencia de petición razonada de la Inspección de Trabajo y Seguridad Social.</a:t>
            </a:r>
          </a:p>
          <a:p>
            <a:pPr marL="742950" lvl="1" indent="-28575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petición razonada del Servicio Público de Salud competente para gestionar la asistencia sanitaria de la Seguridad Social</a:t>
            </a:r>
            <a:r>
              <a:rPr lang="es-ES" sz="11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instancia de parte con la solicitud del interesado o su representante legal.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solicitud de las Entidades Colaboradoras en aquellos asuntos que les afecten directamente</a:t>
            </a:r>
          </a:p>
          <a:p>
            <a:pPr marL="457200" lvl="1" indent="0">
              <a:buClrTx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015164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334CC-C115-EE93-013A-131E23C80C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5C838F09-C044-9A52-BC3B-B4EE484B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09932"/>
            <a:ext cx="11252998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¿Quién tiene la competencia para resolver un expediente de incapacidad permanente?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731DBDB-CB74-28A3-E4E3-EA001126E1DC}"/>
              </a:ext>
            </a:extLst>
          </p:cNvPr>
          <p:cNvSpPr txBox="1">
            <a:spLocks/>
          </p:cNvSpPr>
          <p:nvPr/>
        </p:nvSpPr>
        <p:spPr>
          <a:xfrm>
            <a:off x="937080" y="2363104"/>
            <a:ext cx="10317840" cy="4264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 competencia del INSS, la declaración de la situación de incapacidad permanente a los efectos de reconocimiento de las correspondientes prestaciones económicas.</a:t>
            </a:r>
          </a:p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1800" dirty="0"/>
              <a:t>Si existe un grado de incapacidad, pero no se cumple con los requisitos establecidos para tener derecho a la prestación económica</a:t>
            </a:r>
          </a:p>
          <a:p>
            <a:pPr lvl="1" indent="-34290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dirty="0"/>
              <a:t>No calificamos el grado de IP y nos limitamos a relacionar los requisitos que no se cumplen en la resolución denegatoria que emitimos</a:t>
            </a:r>
          </a:p>
          <a:p>
            <a:pPr lvl="1" indent="-34290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dirty="0"/>
              <a:t>Enviamos copia al Organismo encargado del reconocimiento del derecho a las pensiones NO contributivas de la Seguridad Social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481239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AB2F2-75FF-C30B-1341-8D30FCFF3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5EC4026-73D5-3902-08D2-8C0F7FF96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002" y="480204"/>
            <a:ext cx="1062039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¿La pensión reconocida es vitalicia?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2FF148F-5DF4-F74C-43C9-A71089F892FE}"/>
              </a:ext>
            </a:extLst>
          </p:cNvPr>
          <p:cNvSpPr txBox="1">
            <a:spLocks/>
          </p:cNvSpPr>
          <p:nvPr/>
        </p:nvSpPr>
        <p:spPr>
          <a:xfrm>
            <a:off x="937080" y="1355388"/>
            <a:ext cx="10317840" cy="5272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Si, no obstante, la pensión está sujeta a posibles revisiones:</a:t>
            </a:r>
          </a:p>
          <a:p>
            <a:pPr lvl="1" indent="-34290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mejoría o agravamiento</a:t>
            </a:r>
          </a:p>
          <a:p>
            <a:pPr lvl="1" indent="-34290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error de diagnóstico</a:t>
            </a:r>
          </a:p>
          <a:p>
            <a:pPr lvl="1" indent="-34290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realización de cualquier trabajo, por cuenta ajena o propia, por el pensionista de incapacidad permanente</a:t>
            </a:r>
          </a:p>
          <a:p>
            <a:pPr lvl="1" indent="-34290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concurrencia de nuevas dolencias</a:t>
            </a:r>
          </a:p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Particularidad:</a:t>
            </a:r>
          </a:p>
          <a:p>
            <a:pPr lvl="1" indent="-342900">
              <a:lnSpc>
                <a:spcPct val="107000"/>
              </a:lnSpc>
              <a:buClrTx/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Cuando a juicio del órgano de calificación, en la resolución inicial de reconocimiento de la incapacidad permanente, se haga constar un plazo, igual o inferior a dos años, para poder instar la revisión por previsible mejoría del estado invalidante, el trabajador tendrá derecho a la reserva de su puesto de trabajo, durante un período de dos años, a contar desde la fecha de la resolución por la que se declare la incapacidad permanente.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5592961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772BBB-C6F8-B43C-35D1-758849843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B4681F1F-CE54-3628-13AF-6E2B2367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080" y="931654"/>
            <a:ext cx="10620394" cy="79363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sucede con la pensión de incapacidad permanente al cumplir mi edad de jubilación ordinaria?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2DCED625-409F-3BC2-DD8C-C8A1E9258742}"/>
              </a:ext>
            </a:extLst>
          </p:cNvPr>
          <p:cNvSpPr txBox="1">
            <a:spLocks/>
          </p:cNvSpPr>
          <p:nvPr/>
        </p:nvSpPr>
        <p:spPr>
          <a:xfrm>
            <a:off x="937080" y="2044460"/>
            <a:ext cx="10317840" cy="3088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Las pensiones de incapacidad permanente pasan a denominarse pensiones de jubilación, cuando sus beneficiarios cumplen 65 años.</a:t>
            </a:r>
          </a:p>
          <a:p>
            <a:pPr marL="342900" lvl="0" indent="-342900">
              <a:lnSpc>
                <a:spcPct val="107000"/>
              </a:lnSpc>
              <a:buClrTx/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obstante, podrá solicitarse la jubilación y si la resolución fuera favorable, y si hubiera incompatibilidad deberá optar por recibir una pensión u la otra.</a:t>
            </a:r>
          </a:p>
        </p:txBody>
      </p:sp>
    </p:spTree>
    <p:extLst>
      <p:ext uri="{BB962C8B-B14F-4D97-AF65-F5344CB8AC3E}">
        <p14:creationId xmlns:p14="http://schemas.microsoft.com/office/powerpoint/2010/main" val="21327284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30EDE-1D16-A892-1049-69ABDBEFA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060553-C1EA-B43B-FFA6-1FEA54A955A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2DC18F-6862-2BD1-831F-8D3516494EF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Cuidado de </a:t>
            </a:r>
            <a:r>
              <a:rPr lang="en-US" sz="3300" b="1" dirty="0" err="1"/>
              <a:t>menores</a:t>
            </a:r>
            <a:r>
              <a:rPr lang="en-US" sz="3300" b="1" dirty="0"/>
              <a:t> </a:t>
            </a:r>
            <a:r>
              <a:rPr lang="en-US" sz="3300" b="1" dirty="0" err="1"/>
              <a:t>afectados</a:t>
            </a:r>
            <a:r>
              <a:rPr lang="en-US" sz="3300" b="1" dirty="0"/>
              <a:t> </a:t>
            </a:r>
            <a:r>
              <a:rPr lang="en-US" sz="3300" b="1" dirty="0" err="1"/>
              <a:t>por</a:t>
            </a:r>
            <a:r>
              <a:rPr lang="en-US" sz="3300" b="1" dirty="0"/>
              <a:t> cancer u </a:t>
            </a:r>
            <a:r>
              <a:rPr lang="en-US" sz="3300" b="1" dirty="0" err="1"/>
              <a:t>otra</a:t>
            </a:r>
            <a:r>
              <a:rPr lang="en-US" sz="3300" b="1" dirty="0"/>
              <a:t> </a:t>
            </a:r>
            <a:r>
              <a:rPr lang="en-US" sz="3300" b="1" dirty="0" err="1"/>
              <a:t>enfermedad</a:t>
            </a:r>
            <a:r>
              <a:rPr lang="en-US" sz="3300" b="1" dirty="0"/>
              <a:t> grave</a:t>
            </a:r>
          </a:p>
        </p:txBody>
      </p:sp>
    </p:spTree>
    <p:extLst>
      <p:ext uri="{BB962C8B-B14F-4D97-AF65-F5344CB8AC3E}">
        <p14:creationId xmlns:p14="http://schemas.microsoft.com/office/powerpoint/2010/main" val="391510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5AEEC-E665-7174-1315-A806AA961B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5E428BCD-3FC8-56B7-C2D4-19F6BC7853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668687"/>
            <a:ext cx="10271317" cy="46835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Beneficiarios: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Persona trabajadora por cuenta ajena y por cuenta propia incluidos en cualquiera de los regímenes que integran el sistema de la Seguridad Social.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Requisitos: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Tener, al menos, 56 años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Encontrarse en alta o asimilada a la de alta en la FHC.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Tener una enfermedad/discapacidad: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Tener una discapacidad en grado igual o mayor al 45%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Padecer alguna de las enfermedades reglamentariamente determinadas en el RD 1851/2009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s-ES" sz="1400" dirty="0"/>
              <a:t>Debe suponer al menos el 33% de la discapacidad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Haber trabajado 15 años de tiempo efectivo con la enfermedad/patología determinada en el RD 1851/2009 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s-ES" sz="1400" dirty="0"/>
              <a:t>De ellos al menos 5 años con el 45% de discapacidad reconocida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Tener una carencia genérica de 15 años y una especifica de 2 años (dentro de los 15 años anteriores a la fecha de jubilación.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Encontrarse al corriente de pago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35D90B19-A408-11F2-772E-81179F87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personas se pueden beneficiar de esta jubilación y que requisitos deben cumplir?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703511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113FB-EF33-AAA0-8F2E-A536F3945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B3E6BF84-5D8D-E77E-FA91-F013E8CE4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89000"/>
            <a:ext cx="8596668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situación protege?</a:t>
            </a:r>
            <a:endParaRPr lang="es-ES" sz="2500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6FBFC866-61C8-DE7A-FE3B-3A0EB02160E7}"/>
              </a:ext>
            </a:extLst>
          </p:cNvPr>
          <p:cNvSpPr txBox="1">
            <a:spLocks/>
          </p:cNvSpPr>
          <p:nvPr/>
        </p:nvSpPr>
        <p:spPr>
          <a:xfrm>
            <a:off x="806679" y="1942088"/>
            <a:ext cx="10117569" cy="34229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dirty="0"/>
              <a:t>Prestación que consiste en sustituir las rentas de trabajo que se dejan de recibir como protección a la reducción de jornada de trabajo del progenitor, adoptante o acogedor para el cuidado del menor a su cargo, afectado por cáncer u otra enfermedad grave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99585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2F448C-6D59-4EAD-B789-89644C35A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83F6EB1-2A7E-D82E-31FF-C1389A4AA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668687"/>
            <a:ext cx="10271317" cy="468356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Beneficiarios: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Persona trabajadora por cuenta ajena y por cuenta propia incluidos en cualquiera de los regímenes que integran el sistema de la Seguridad Social.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ES" sz="1400" dirty="0"/>
              <a:t>Excluye a funcionarios en aplicación del EBEP, se rige por su propio articulado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Requisitos: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La enfermedad debe estar contemplado en el listado recogido por el RD 1148/2022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La edad del causante tiene relevancia para reconocer el derecho.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Ambos progenitores, adoptantes o acogedores deben estar afilados y en ALTA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El que solicite la prestación (previo acuerdo entre ellos) debe tener una carencia previa de cotización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Ambos progenitores deben reducir su jornada como mínimo un 50% y como máximo un 99,99%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Encontrarse al corriente de pago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82BC77C3-0C70-41B4-C5F8-7A02A4ABB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personas se pueden beneficiar de la prestación?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31090047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8B937-1D41-40BA-4B8A-754BE7CE4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537023B-E5F1-88FB-D12E-BEB43BE52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3" y="2290046"/>
            <a:ext cx="10269054" cy="319635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un informe del facultativo del Servicio Público de Salud en el que conste: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</a:t>
            </a: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ue el menor se encuentra afectado por cáncer u otra enfermedad grave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</a:t>
            </a: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ue requiere ingreso hospitalario de larga duración, indicando la fecha estimada de duración del ingreso</a:t>
            </a:r>
          </a:p>
          <a:p>
            <a:pPr lvl="2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s-ES" sz="1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Queda cumplido este requisito</a:t>
            </a:r>
            <a:r>
              <a:rPr lang="es-ES" sz="1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si el menor precisa un tratamiento continuado de la enfermedad fuera del centro hospitalario y se indica la duración estimada del mismo.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F1350907-6DC5-F527-580B-7301A298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95" y="1302817"/>
            <a:ext cx="11064209" cy="59751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acreditará la enfermedad y la necesidad de cuidados directo y continuo del causante?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89468250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D84301-5A38-FA99-B320-B890AC1BD2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76BE3989-15D2-B830-04C6-1273FBF63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3" y="2290046"/>
            <a:ext cx="10269054" cy="319635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causante tiene que ser menor de 18 años para que se le pueda reconocer la prestación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obstante, una vez concedida la prestación, se puede prolongar:</a:t>
            </a:r>
          </a:p>
          <a:p>
            <a:pPr lvl="2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s-ES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asta el cumplimiento de los 23 años si persistiera el padecimiento del cáncer o la enfermedad grave y subsistiera la necesidad de hospitalización, tratamiento y cuidado durante el mismo</a:t>
            </a:r>
          </a:p>
          <a:p>
            <a:pPr lvl="2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es-ES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</a:t>
            </a: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asta los 26 años si antes de alcanzar los 23 años acreditara, además, un grado de discapacidad igual o superior al 65%.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90B78985-5B04-30CD-C245-443F98F73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95" y="1302817"/>
            <a:ext cx="11064209" cy="5975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edad debe tener el causante del derecho?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554744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BC208-762A-85EF-2FFC-057C73A7C2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FD50A86-9A93-F05E-69B5-54415AA28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3" y="2160572"/>
            <a:ext cx="10269054" cy="293740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 exige período mínimo de cotización que varía en función de la edad</a:t>
            </a:r>
            <a:r>
              <a:rPr lang="es-E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menos de 21 años: no se exigirá período mínimo de cotización.		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21 años cumplidos, pero menor de 26 años: 90 días (últimos 7 años) o 180 días toda vida laboral			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26 años cumplidos: 180 días (últimos 7 años) o 360 días en toda vida laboral	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AFFDC222-BC53-4F32-FC02-4ABA8875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95" y="1302817"/>
            <a:ext cx="11064209" cy="5975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es el periodo mínimo previo de cotización para acceder a la prestación?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40522021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1FC82-4AC1-7247-E3E1-F6B8562D9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258DC6F-78BE-BB32-2B1B-50725F8A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57755"/>
            <a:ext cx="10764804" cy="11005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es la cuantía que se abona durante el disfrute de la reducción para los cuidados del menor afectado por cáncer u otra enfermedad grave?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076AACF-53A1-E05B-B51C-F27B34A2F041}"/>
              </a:ext>
            </a:extLst>
          </p:cNvPr>
          <p:cNvSpPr txBox="1">
            <a:spLocks/>
          </p:cNvSpPr>
          <p:nvPr/>
        </p:nvSpPr>
        <p:spPr>
          <a:xfrm>
            <a:off x="816801" y="2548991"/>
            <a:ext cx="10317840" cy="39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800"/>
              </a:spcAft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La prestación económica consiste en un subsidio equivalente al 100% de la base reguladora establecida para la prestación de incapacidad temporal derivada de contingencias profesionales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Se recibirá la prestación en proporción a la reducción que experimente la jornada de trabajo.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 Está exenta de IRPF</a:t>
            </a:r>
          </a:p>
          <a:p>
            <a:pPr marL="457200" lvl="1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s-E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22504146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BC62A-8231-7827-CCEF-B900B3EE68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AD8AAC2-10F4-F46A-0484-B1755B6D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9586"/>
            <a:ext cx="10659151" cy="41673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El subsidio se reconocerá por un periodo inicial de un mes.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Prorrogable por un periodo de dos meses y sucesivos de cuatro meses cuando subsista la necesidad del cuidado directo, continuo y permanente del menor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Se acreditará esta circunstancia mediante declaración del facultativo del Servicio Público de Salud 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C6CC49F9-BD1D-91F5-0552-6569B0895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04001"/>
            <a:ext cx="10959013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será la duración de la prestación? 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33869013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403711-B531-9FD1-845A-791AB84818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3B7E62B-4FC1-DCA7-9006-E32C02904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9586"/>
            <a:ext cx="10659151" cy="41673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El subsidio se reconocerá por un periodo inicial de un mes.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Prorrogable por un periodo de dos meses y sucesivos de cuatro meses cuando subsista la necesidad del cuidado directo, continuo y permanente del menor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Se acreditará esta circunstancia mediante declaración del facultativo del Servicio Público de Salud 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38C71C59-44F0-5EF8-106F-95AAE00F2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811901"/>
            <a:ext cx="10959013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será la duración de la prestación? 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24218113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3A5BB-740A-A2BE-9531-FE64648D4D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6FA105-5755-03D3-1FBC-022C77BFBF2D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y </a:t>
            </a:r>
            <a:r>
              <a:rPr lang="en-US" sz="4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discapacidad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FD9E19-8FCB-3BF8-547C-D4654C22159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Asistencia sanitaria</a:t>
            </a:r>
          </a:p>
        </p:txBody>
      </p:sp>
    </p:spTree>
    <p:extLst>
      <p:ext uri="{BB962C8B-B14F-4D97-AF65-F5344CB8AC3E}">
        <p14:creationId xmlns:p14="http://schemas.microsoft.com/office/powerpoint/2010/main" val="422537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9E4EC8-4BB1-79EB-4E5A-04B077526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84B26FBA-6A86-0355-E23C-86FAC1EBD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9586"/>
            <a:ext cx="10659151" cy="41673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b="0" i="0" dirty="0">
                <a:solidFill>
                  <a:srgbClr val="000000"/>
                </a:solidFill>
                <a:effectLst/>
              </a:rPr>
              <a:t>Personas menores de edad con un grado de discapacidad reconocido igual o superior al 33%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>
                <a:solidFill>
                  <a:srgbClr val="000000"/>
                </a:solidFill>
              </a:rPr>
              <a:t>Perceptores prestación familiar por hijo a cargo mayores con discapacidad igual o superior al 65%</a:t>
            </a:r>
          </a:p>
          <a:p>
            <a:pPr lvl="1"/>
            <a:r>
              <a:rPr lang="es-ES" sz="1600" dirty="0">
                <a:solidFill>
                  <a:srgbClr val="000000"/>
                </a:solidFill>
              </a:rPr>
              <a:t>Causante que recibe la prestación en su cuenta: exento de farmacia</a:t>
            </a:r>
          </a:p>
          <a:p>
            <a:pPr lvl="1"/>
            <a:r>
              <a:rPr lang="es-ES" sz="1600" dirty="0">
                <a:solidFill>
                  <a:srgbClr val="000000"/>
                </a:solidFill>
              </a:rPr>
              <a:t>Perceptor de la prestación en cuenta distinta la del causante (progenitor, adoptante o acogedor): exentos de pago farmacéutico para los integrantes del expediente. </a:t>
            </a:r>
            <a:endParaRPr lang="es-ES" sz="1600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0BDA35FB-AC9D-895C-9329-0FC3D537A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811901"/>
            <a:ext cx="10959013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podría ser el beneficio de cara a la asistencia sanitaria? 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43972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467E2-E32D-E31C-23CA-C34F9C239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DBF7E540-EC3C-C759-865F-71DE7A83C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404602"/>
            <a:ext cx="9599551" cy="7921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enfermedades permiten el acceso a esta modalidad de jubilación?</a:t>
            </a:r>
            <a:endParaRPr lang="es-ES" sz="2500" dirty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D69ECFE9-1E7E-A6B0-59DA-FE21DC44A422}"/>
              </a:ext>
            </a:extLst>
          </p:cNvPr>
          <p:cNvGrpSpPr/>
          <p:nvPr/>
        </p:nvGrpSpPr>
        <p:grpSpPr>
          <a:xfrm>
            <a:off x="1127448" y="1196752"/>
            <a:ext cx="8280920" cy="5256646"/>
            <a:chOff x="1127448" y="1196752"/>
            <a:chExt cx="8584901" cy="5688632"/>
          </a:xfrm>
        </p:grpSpPr>
        <p:graphicFrame>
          <p:nvGraphicFramePr>
            <p:cNvPr id="6" name="2 Marcador de contenido">
              <a:extLst>
                <a:ext uri="{FF2B5EF4-FFF2-40B4-BE49-F238E27FC236}">
                  <a16:creationId xmlns:a16="http://schemas.microsoft.com/office/drawing/2014/main" id="{AE8CA832-CCBA-DE25-F808-0052CC7DF944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1127448" y="1577727"/>
            <a:ext cx="4176464" cy="511256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7" name="Diagrama 6">
              <a:extLst>
                <a:ext uri="{FF2B5EF4-FFF2-40B4-BE49-F238E27FC236}">
                  <a16:creationId xmlns:a16="http://schemas.microsoft.com/office/drawing/2014/main" id="{8B132B51-71F7-616D-CC54-310656E545DE}"/>
                </a:ext>
              </a:extLst>
            </p:cNvPr>
            <p:cNvGraphicFramePr/>
            <p:nvPr/>
          </p:nvGraphicFramePr>
          <p:xfrm>
            <a:off x="5535885" y="1196752"/>
            <a:ext cx="4176464" cy="568863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7803506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D56E34-0110-FC82-F787-36E11DEF7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155C47-68D3-4E43-407B-8423FF6B67C5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sz="4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Especialidades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asociadas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la </a:t>
            </a:r>
            <a:r>
              <a:rPr lang="en-US" sz="4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discapacidad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1B7F40E-77E9-519E-F77B-2F8A72A4F1B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Muerte y </a:t>
            </a:r>
            <a:r>
              <a:rPr lang="en-US" sz="3300" b="1" dirty="0" err="1"/>
              <a:t>supervivencia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360561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C7BDCB-B5BA-5E7E-7673-1102A4758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947D5D4-9466-B13E-EC4E-6416CD21F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9586"/>
            <a:ext cx="10659151" cy="41673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b="0" i="0" dirty="0">
                <a:solidFill>
                  <a:srgbClr val="000000"/>
                </a:solidFill>
                <a:effectLst/>
              </a:rPr>
              <a:t>Viudedad:</a:t>
            </a:r>
          </a:p>
          <a:p>
            <a:pPr lvl="1"/>
            <a:r>
              <a:rPr lang="es-ES" sz="2000" dirty="0">
                <a:solidFill>
                  <a:srgbClr val="000000"/>
                </a:solidFill>
              </a:rPr>
              <a:t>El porcentaje de la pensión de la viudedad por tener cargas familiares y carencia de ingresos puede incrementarse al 70%</a:t>
            </a:r>
          </a:p>
          <a:p>
            <a:pPr lvl="2"/>
            <a:r>
              <a:rPr lang="es-ES" dirty="0">
                <a:solidFill>
                  <a:srgbClr val="000000"/>
                </a:solidFill>
              </a:rPr>
              <a:t>Se consideran cargas familiares convivir con hijos menores de 26 años o mayores de esta edad siempre y cuando tengan una discapacidad acreditada igual o mayor al 65%</a:t>
            </a:r>
          </a:p>
          <a:p>
            <a:pPr lvl="2"/>
            <a:endParaRPr lang="es-ES" dirty="0">
              <a:solidFill>
                <a:srgbClr val="000000"/>
              </a:solidFill>
            </a:endParaRPr>
          </a:p>
          <a:p>
            <a:r>
              <a:rPr lang="es-ES" sz="2000" dirty="0">
                <a:solidFill>
                  <a:srgbClr val="000000"/>
                </a:solidFill>
              </a:rPr>
              <a:t>Orfandad</a:t>
            </a:r>
            <a:r>
              <a:rPr lang="es-ES" dirty="0">
                <a:solidFill>
                  <a:srgbClr val="000000"/>
                </a:solidFill>
              </a:rPr>
              <a:t>:</a:t>
            </a:r>
          </a:p>
          <a:p>
            <a:pPr lvl="2"/>
            <a:r>
              <a:rPr lang="es-ES" dirty="0">
                <a:solidFill>
                  <a:srgbClr val="000000"/>
                </a:solidFill>
              </a:rPr>
              <a:t>La pensión de orfandad se podrá mantener por encima de la edad límite de 25 años siempre y cuando se acredite una incapacidad permanente en grado de absoluta o gran invalidez (la discapacidad por sí sola no otorga este derecho, no obstante, puede tenerse en cuenta a efectos de esa determinación)</a:t>
            </a:r>
            <a:endParaRPr lang="es-ES" dirty="0"/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52ECB2BE-1B38-6D51-7D0D-3B2A4C51E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811901"/>
            <a:ext cx="10959013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¿Cuáles son los efectos en prestaciones de muerte y supervivencia? 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349056999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90ABD0-7D9B-5DD1-2B96-9AD8D4A1E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0D7F875-F4D7-0E4F-1A68-6B522CA918E9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r">
              <a:buNone/>
            </a:pPr>
            <a:r>
              <a:rPr lang="en-US" sz="4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Especialidades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asociadas</a:t>
            </a:r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la </a:t>
            </a:r>
            <a:r>
              <a:rPr lang="en-US" sz="4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discapacidad</a:t>
            </a:r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D4806A0-E541-A079-C24F-B2BB27BAF5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Prestaciones </a:t>
            </a:r>
            <a:r>
              <a:rPr lang="en-US" sz="3300" b="1" dirty="0" err="1"/>
              <a:t>familiares</a:t>
            </a:r>
            <a:endParaRPr lang="en-US" sz="3300" b="1" dirty="0"/>
          </a:p>
        </p:txBody>
      </p:sp>
    </p:spTree>
    <p:extLst>
      <p:ext uri="{BB962C8B-B14F-4D97-AF65-F5344CB8AC3E}">
        <p14:creationId xmlns:p14="http://schemas.microsoft.com/office/powerpoint/2010/main" val="282552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AF38EB-AE46-261A-927F-EF642669C8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D32342AB-B77A-776F-81C1-9713E0472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7085"/>
            <a:ext cx="10659151" cy="47298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b="0" i="0" dirty="0">
                <a:solidFill>
                  <a:srgbClr val="000000"/>
                </a:solidFill>
                <a:effectLst/>
              </a:rPr>
              <a:t>Pago único:</a:t>
            </a:r>
          </a:p>
          <a:p>
            <a:pPr lvl="1"/>
            <a:r>
              <a:rPr lang="es-ES" sz="2000" dirty="0">
                <a:solidFill>
                  <a:srgbClr val="000000"/>
                </a:solidFill>
              </a:rPr>
              <a:t>Las prestaciones familiares de pago único contemplan el pago de 1000€ en los casos en los que al menos uno de los progenitores acredite una discapacidad igual o superior al 65% y no superen un determinado límite de ingresos en el año anterior al del nacimiento.</a:t>
            </a:r>
            <a:endParaRPr lang="es-ES" dirty="0">
              <a:solidFill>
                <a:srgbClr val="000000"/>
              </a:solidFill>
            </a:endParaRPr>
          </a:p>
          <a:p>
            <a:pPr lvl="2"/>
            <a:endParaRPr lang="es-ES" dirty="0">
              <a:solidFill>
                <a:srgbClr val="000000"/>
              </a:solidFill>
            </a:endParaRPr>
          </a:p>
          <a:p>
            <a:r>
              <a:rPr lang="es-ES" sz="2000" dirty="0">
                <a:solidFill>
                  <a:srgbClr val="000000"/>
                </a:solidFill>
              </a:rPr>
              <a:t>Pago periódico</a:t>
            </a:r>
            <a:r>
              <a:rPr lang="es-ES" dirty="0">
                <a:solidFill>
                  <a:srgbClr val="000000"/>
                </a:solidFill>
              </a:rPr>
              <a:t>:</a:t>
            </a:r>
          </a:p>
          <a:p>
            <a:pPr lvl="1"/>
            <a:r>
              <a:rPr lang="es-ES" sz="2000" dirty="0">
                <a:solidFill>
                  <a:srgbClr val="000000"/>
                </a:solidFill>
              </a:rPr>
              <a:t>Las prestaciones familiares por hijo a cargo en el caso de hijos con discapacidad igual o superior al 33%  (MENORES de 18 años) – 1000 € anuales</a:t>
            </a:r>
          </a:p>
          <a:p>
            <a:pPr lvl="1"/>
            <a:endParaRPr lang="es-ES" sz="2000" dirty="0">
              <a:solidFill>
                <a:srgbClr val="000000"/>
              </a:solidFill>
            </a:endParaRPr>
          </a:p>
          <a:p>
            <a:pPr lvl="1"/>
            <a:r>
              <a:rPr lang="es-ES" sz="2000" dirty="0">
                <a:solidFill>
                  <a:srgbClr val="000000"/>
                </a:solidFill>
              </a:rPr>
              <a:t>Las prestaciones familiares por hijo a cargo en el caso de hijos con discapacidad igual o superior al 65% (MAYORES de 18 años) – pago mensual en función del grado de discapacidad </a:t>
            </a:r>
          </a:p>
          <a:p>
            <a:pPr lvl="2"/>
            <a:r>
              <a:rPr lang="es-ES" sz="1600" dirty="0">
                <a:solidFill>
                  <a:srgbClr val="000000"/>
                </a:solidFill>
              </a:rPr>
              <a:t>470,60 para discapacidad igual o superior al 65%</a:t>
            </a:r>
          </a:p>
          <a:p>
            <a:pPr lvl="2"/>
            <a:r>
              <a:rPr lang="es-ES" sz="1600" dirty="0">
                <a:solidFill>
                  <a:srgbClr val="000000"/>
                </a:solidFill>
              </a:rPr>
              <a:t>705,80 para discapacidad igual o superior al 75% con ayuda tercera persona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292C8834-9126-4025-5F61-18B8FC922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811901"/>
            <a:ext cx="10959013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¿Cuáles son las especialidades en el caso de prestaciones familiares? 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32075486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30EDE-1D16-A892-1049-69ABDBEFA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8060553-C1EA-B43B-FFA6-1FEA54A955AE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479375" y="4070162"/>
            <a:ext cx="10283032" cy="1375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endParaRPr lang="en-US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2DC18F-6862-2BD1-831F-8D3516494EF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28998" y="1700025"/>
            <a:ext cx="9133409" cy="2370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3300" b="1" dirty="0"/>
              <a:t>Nacimiento y Cuidado de Menor (</a:t>
            </a:r>
            <a:r>
              <a:rPr lang="en-US" sz="3300" b="1" dirty="0" err="1"/>
              <a:t>NyCM</a:t>
            </a:r>
            <a:r>
              <a:rPr lang="en-US" sz="33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99126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113FB-EF33-AAA0-8F2E-A536F3945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B3E6BF84-5D8D-E77E-FA91-F013E8CE4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situación protege?</a:t>
            </a:r>
            <a:endParaRPr lang="es-ES" sz="2500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6FBFC866-61C8-DE7A-FE3B-3A0EB02160E7}"/>
              </a:ext>
            </a:extLst>
          </p:cNvPr>
          <p:cNvSpPr txBox="1">
            <a:spLocks/>
          </p:cNvSpPr>
          <p:nvPr/>
        </p:nvSpPr>
        <p:spPr>
          <a:xfrm>
            <a:off x="806679" y="1874520"/>
            <a:ext cx="10117569" cy="4825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Permite realizar un descanso en toda actividad laboral con la sustitución de rentas que se deja de recibir para atender las siguientes situaciones: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Parto</a:t>
            </a: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Adopción (nacional e internacional), guarda con fines de adopción, acogimiento familiar y tutela, la guarda con fines de adopción y el acogimiento familiar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Gestación por sustitución en un país extranjero con arreglo a la legalidad de dicho país.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endParaRPr lang="es-E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1600200" lvl="3" indent="-2286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s-ES" sz="1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Wingdings 3" charset="2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15095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2F448C-6D59-4EAD-B789-89644C35A4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83F6EB1-2A7E-D82E-31FF-C1389A4AA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668687"/>
            <a:ext cx="10271317" cy="468356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Beneficiarios: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Persona trabajadora por cuenta ajena y por cuenta propia incluidos en cualquiera de los regímenes que integran el sistema de la Seguridad Social.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Requisitos: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Encontrarse en alta o asimilada a la de alta en la FHC.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Tener una carencia previa.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s-ES" sz="1400" dirty="0">
                <a:solidFill>
                  <a:prstClr val="black"/>
                </a:solidFill>
                <a:latin typeface="Aptos" panose="02110004020202020204"/>
              </a:rPr>
              <a:t>De no cumplirse este, en caso de parto y para la madre biológica se le reconoce un subsidio NYCM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s-ES" sz="1800" dirty="0">
                <a:solidFill>
                  <a:prstClr val="black"/>
                </a:solidFill>
                <a:latin typeface="Aptos" panose="02110004020202020204"/>
              </a:rPr>
              <a:t>Disfrutad del periodo de descanso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Encontrarse al corriente de pago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82BC77C3-0C70-41B4-C5F8-7A02A4ABB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2434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personas se pueden beneficiar de la prestación por nacimiento y cuidado del menor (</a:t>
            </a:r>
            <a:r>
              <a:rPr lang="es-ES" sz="2500" cap="small" dirty="0" err="1"/>
              <a:t>nycm</a:t>
            </a:r>
            <a:r>
              <a:rPr lang="es-ES" sz="2500" cap="small" dirty="0"/>
              <a:t>)?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361614498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F42F1B-F59C-0359-7585-132D6E4A4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9396D1C0-6083-2418-7D51-6C1A5D82A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679" y="1869260"/>
            <a:ext cx="9607771" cy="44829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Durante los 3 primeros años del periodo de excedencia por cuidado hijo o familiar	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Prestación por desempleo o cese en la actividad cuenta propia			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Incapacidad temporal							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Periodos entre campañas de trabajadores fijos discontinuos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Vacaciones devengadas y no disfrutadas	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Otras con menos casuística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7D316BFD-8928-28B4-5515-B11C8C840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1015657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¿Cuáles son las situaciones asimiladas a la de alta que me permiten acceder a la prestación por nacimiento y cuidado del menor?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3970375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8B937-1D41-40BA-4B8A-754BE7CE4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537023B-E5F1-88FB-D12E-BEB43BE52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3" y="1804524"/>
            <a:ext cx="10269054" cy="329345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 exige período mínimo de cotización que varía en función de la edad</a:t>
            </a:r>
            <a:r>
              <a:rPr lang="es-E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menos de 21 años: no se exigirá período mínimo de cotización.		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21 años cumplidos, pero menor de 26 años: 90 días (últimos 7 años) o 180 días toda vida laboral			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 26 años cumplidos: 180 días (últimos 7 años) o 360 días en toda vida laboral	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F1350907-6DC5-F527-580B-7301A298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87822"/>
            <a:ext cx="11064209" cy="597513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¿Es necesario tener</a:t>
            </a:r>
            <a:r>
              <a:rPr lang="es-ES" sz="2800" cap="small" dirty="0"/>
              <a:t> un </a:t>
            </a:r>
            <a:r>
              <a:rPr lang="es-ES" sz="2500" cap="small" dirty="0"/>
              <a:t>periodo mínimo de cotización previo para acceder a la prestación?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41960156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81FC82-4AC1-7247-E3E1-F6B8562D97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258DC6F-78BE-BB32-2B1B-50725F8AC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23086"/>
            <a:ext cx="10764804" cy="114907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¿Cuál es la cuantía que se abona durante el disfrute de la prestación por nacimiento y cuidad del menor?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0076AACF-53A1-E05B-B51C-F27B34A2F041}"/>
              </a:ext>
            </a:extLst>
          </p:cNvPr>
          <p:cNvSpPr txBox="1">
            <a:spLocks/>
          </p:cNvSpPr>
          <p:nvPr/>
        </p:nvSpPr>
        <p:spPr>
          <a:xfrm>
            <a:off x="816801" y="1885444"/>
            <a:ext cx="10317840" cy="457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 abonará un subsidio equivalente al 100% de una base reguladora que es equivalente a la de incapacidad temporal, derivada de contingencias comunes.	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abono de la prestación se realizará por cada día natural de descanso.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s-ES" sz="19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s-ES" sz="19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ara hallar la base reguladora se tomará en cuenta una unas bases de cotización en la que está incluida la parte proporcional de las pagas extraordinarias</a:t>
            </a:r>
          </a:p>
          <a:p>
            <a:pPr lvl="2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ES" sz="17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Por tanto, </a:t>
            </a:r>
            <a:r>
              <a:rPr lang="es-E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el subsidio que se percibe ya están incluidas proporcionalmente de forma mensual y no se perciben pagas extraordinarias de forma diferenciada en un pago aparte.</a:t>
            </a:r>
          </a:p>
          <a:p>
            <a:pPr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aquellos casos </a:t>
            </a:r>
            <a:r>
              <a:rPr lang="es-ES" sz="22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los que se disfrute de periodos sucesivos por haber interrumpido en dichos periodos el descanso, se abonará con el m</a:t>
            </a:r>
            <a:r>
              <a:rPr lang="es-ES" sz="2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ismo importe de la base reguladora del periodo inicial aun cuando la situación que se tenga en ese momento del disfrute sea otra.</a:t>
            </a: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s-E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82910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1E9D46-221F-32C4-AB7B-3992715F9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B6B62868-82FA-F304-5A5C-C6B56352D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2800"/>
            <a:ext cx="8596668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debe acreditar la enfermedad y la discapacidad?</a:t>
            </a:r>
            <a:endParaRPr lang="es-ES" sz="2500" dirty="0"/>
          </a:p>
        </p:txBody>
      </p:sp>
      <p:sp>
        <p:nvSpPr>
          <p:cNvPr id="4" name="2 Marcador de contenido">
            <a:extLst>
              <a:ext uri="{FF2B5EF4-FFF2-40B4-BE49-F238E27FC236}">
                <a16:creationId xmlns:a16="http://schemas.microsoft.com/office/drawing/2014/main" id="{5FB53047-647A-478D-3AED-153654E0D389}"/>
              </a:ext>
            </a:extLst>
          </p:cNvPr>
          <p:cNvSpPr txBox="1">
            <a:spLocks/>
          </p:cNvSpPr>
          <p:nvPr/>
        </p:nvSpPr>
        <p:spPr>
          <a:xfrm>
            <a:off x="806679" y="1981200"/>
            <a:ext cx="10117569" cy="4492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200" dirty="0"/>
              <a:t>Acreditación medica.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2000" dirty="0"/>
              <a:t>De la enfermedad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800" dirty="0"/>
              <a:t>Informe médico con fecha de inicio o manifestación de esta.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2000" dirty="0"/>
              <a:t>De la discapacidad: 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800" dirty="0"/>
              <a:t>Con certificación del (IMSERSO) u órgano de la Comunidad</a:t>
            </a:r>
          </a:p>
          <a:p>
            <a:pPr marL="0" indent="0">
              <a:buFont typeface="Wingdings 3" charset="2"/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60071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64D313-814F-3FE6-CDC5-1CC0EFC37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2699D932-30BD-A15F-E4C4-60C0DCF7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1031841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se calcula la base reguladora de la prestación por nacimiento y cuidad del menor?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22FED3C2-5C31-B099-CE29-AE5FBBA2832D}"/>
              </a:ext>
            </a:extLst>
          </p:cNvPr>
          <p:cNvSpPr txBox="1">
            <a:spLocks/>
          </p:cNvSpPr>
          <p:nvPr/>
        </p:nvSpPr>
        <p:spPr>
          <a:xfrm>
            <a:off x="816801" y="1484784"/>
            <a:ext cx="10317840" cy="5085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Persona trabajadora en pluriempleo.				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Se calcula y resuelve de manera independiente con las bases de cada una de las empresas.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Hay que aplicar si fuera necesario el tope máximo vigente a efectos de cotización.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Persona trabajadora en pluriactividad.				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Cumpliendo requisitos en ambos regímenes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Cada uno resuelve de manera independiente calculando la prestación con las bases de su propio régimen. 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Se aplicará el tope máximo vigente a efectos de cotización de forma independiente para cada uno de los regímenes.				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Si hay cómputo recíproco porque no se cumplen requisitos en ninguno de los dos regímenes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Se calcula y resuelve un solo expediente por el régimen en el que se tengan más días cotizados y con sus propias cotizaciones	</a:t>
            </a:r>
            <a:r>
              <a:rPr lang="es-ES" dirty="0"/>
              <a:t>									</a:t>
            </a:r>
          </a:p>
          <a:p>
            <a:pPr marL="457200" lvl="1" indent="0">
              <a:buClrTx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209085146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9167C9-C9CD-EB23-8A73-42EF1F439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8A82EC66-1EAB-04AB-05B4-1EDAD1412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49586"/>
            <a:ext cx="10659151" cy="41673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Cada progenitor, adoptante, guardador/acogedor o comitente podrá disfrutar del periodo de descanso durante 16 semanas.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Las 6 primeras serán de descanso obligatorio a tiempo completo e ininterrumpido.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s-ES" sz="1600" dirty="0"/>
              <a:t>Una vez disfrutadas de las 6 semanas de descanso obligatorio, las otras 10 semanas de descaso voluntario podrán disfrutarse de manera continuada o interrumpida por períodos semanales, en régimen de jornada completa o parcial hasta que el hijo cumpla los doce meses.</a:t>
            </a:r>
            <a:r>
              <a:rPr lang="es-ES" sz="800" dirty="0"/>
              <a:t>		</a:t>
            </a:r>
            <a:endParaRPr lang="es-ES" sz="1200" dirty="0"/>
          </a:p>
          <a:p>
            <a:pPr lvl="3">
              <a:buFont typeface="Wingdings" panose="05000000000000000000" pitchFamily="2" charset="2"/>
              <a:buChar char="§"/>
            </a:pPr>
            <a:r>
              <a:rPr lang="es-ES" sz="1400" dirty="0"/>
              <a:t>No obstante, respecto a los funcionarios del EBEP, es necesario que el otro progenitor, adoptante, guardador/acogedor o comitente trabaje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es-ES" sz="1200" dirty="0"/>
              <a:t>Si no trabaja, podrá separar el periodo de descanso voluntario del periodo de descanso obligatorio, pero se deberá disfrutar en bloque, es decir, de forma ininterrumpida		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5530F6EC-A134-2EB9-5F87-19A9AB570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811901"/>
            <a:ext cx="10959013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duración tiene la prestación y como puedo disfrutar del descanso de NYCM?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30092963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8B790-1F9F-832E-ADA8-895F9349D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CDF35F0A-6A24-8DA7-2E1E-F959CA8D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57161"/>
            <a:ext cx="10659151" cy="547021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caso de nacimiento, adopción o acogimiento múltiple: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semana para cada beneficiario por cada hijo/a o menor a partir del segundo.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 semanas para el mismo progenitor si es monoparental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caso madre biológica monoparental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Criterio provisional para reconocer 10 semanas adicionales de prestación por NYCM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caso de discapacidad hijo o menor igual o superior al 33%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semana para cada beneficiario.</a:t>
            </a:r>
          </a:p>
          <a:p>
            <a:pPr marL="1143000" lvl="2" indent="-2286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es-E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 asimila a estas circunstancias cuando:</a:t>
            </a:r>
          </a:p>
          <a:p>
            <a:pPr lvl="3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es-E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Peso igual o inferior a 1.500 gramos</a:t>
            </a:r>
          </a:p>
          <a:p>
            <a:pPr lvl="3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es-ES" sz="1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Peso mayor de 1.500 y menor de 2.200 gramos, si concurre con otras condiciones de salud recogidas en la escala de valoración específica.</a:t>
            </a:r>
          </a:p>
          <a:p>
            <a:pPr lvl="4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es-ES" sz="1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 acreditar la dependencia es suficiente un informe médico del SPS o de un hospital público o privado, avalado, en este último caso, por el SPS, en que se indique un peso igual o inferior a 1.500 gramos del recién nacido.</a:t>
            </a:r>
            <a:r>
              <a:rPr lang="es-ES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caso de hospitalización del recién nacido (solo parto)</a:t>
            </a: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tiempo de hospitalización para cada progenitor siempre que:</a:t>
            </a:r>
          </a:p>
          <a:p>
            <a:pPr marL="1143000" lvl="2" indent="-2286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s-ES" sz="17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 hospitalización se produzca dentro de los 30 días siguientes al parto </a:t>
            </a:r>
          </a:p>
          <a:p>
            <a:pPr marL="1143000" lvl="2" indent="-22860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s-ES" sz="17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 ingreso supere los 7 días, hasta un máximo de 13 semanas (EBEP desde el primer día ingreso)</a:t>
            </a:r>
            <a:r>
              <a:rPr lang="es-ES" sz="12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A53DFE84-296F-F624-C66D-4D31F4FB9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30623"/>
            <a:ext cx="10959013" cy="77278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¿Es posible ampliar la duración de la prestación y su periodo de descanso?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6153241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5BB54-A392-3B30-1DBB-6974DD3A0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2340224B-7AC7-552B-9E56-DFC2F9A9A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09719"/>
            <a:ext cx="10659151" cy="4717657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 abonará un subsidio especial por cada hijo, a partir del segundo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 importe será igual al que corresponda percibir por el primero durante sus 6 primeras semanas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Podrá solicitarlo solo uno de los dos y a elección de los propios interesados</a:t>
            </a:r>
          </a:p>
          <a:p>
            <a:pPr lvl="1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s-ES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Quien lo solicite deberá haber descansado de inicio las 6 primeras semanas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ES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 caso de parto, adopción o gestación por sustitución (no para acogimiento) múltiple, se podrá solicitar una prestación familiar en el que se abonará 4 veces el SMI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8DF315B5-B0D2-1EBB-95AB-D4EAC7F2F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18445"/>
            <a:ext cx="11428351" cy="772789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¿Qué sucede en caso de parto, adopción, acogimiento o gestación por sustitución múltiple? 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6309222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98D390-FCE5-19B9-4A38-C1B97506D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		MUCHAS GRACIAS POR LA ATENCIÓN</a:t>
            </a:r>
          </a:p>
        </p:txBody>
      </p:sp>
    </p:spTree>
    <p:extLst>
      <p:ext uri="{BB962C8B-B14F-4D97-AF65-F5344CB8AC3E}">
        <p14:creationId xmlns:p14="http://schemas.microsoft.com/office/powerpoint/2010/main" val="1694618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8B937-1D41-40BA-4B8A-754BE7CE4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F537023B-E5F1-88FB-D12E-BEB43BE52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3" y="2451100"/>
            <a:ext cx="10269054" cy="419986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Como periodo mínimo de cotización debe cumplir con estos requisitos de carencia: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b="1" dirty="0"/>
              <a:t>GENÉRICA</a:t>
            </a:r>
            <a:r>
              <a:rPr lang="es-ES" sz="1800" dirty="0"/>
              <a:t>: 15 años cotizados o considerados como tal a lo largo de toda la vida laboral (art. 205.1.b) LGSS 2015).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b="1" dirty="0"/>
              <a:t>ESPECÍFICA: </a:t>
            </a:r>
            <a:r>
              <a:rPr lang="es-ES" sz="1600" dirty="0"/>
              <a:t>de ellos, al menos 2 años deben estar comprendidos en los 15 inmediatamente anteriores a la fecha del hecho causante</a:t>
            </a:r>
          </a:p>
          <a:p>
            <a:pPr>
              <a:lnSpc>
                <a:spcPct val="90000"/>
              </a:lnSpc>
              <a:buClrTx/>
            </a:pPr>
            <a:r>
              <a:rPr lang="es-ES" sz="2000" dirty="0"/>
              <a:t>Como periodo mínimo </a:t>
            </a:r>
            <a:r>
              <a:rPr lang="es-ES" sz="2000" b="1" dirty="0"/>
              <a:t>de trabajo efectivo </a:t>
            </a:r>
            <a:r>
              <a:rPr lang="es-ES" sz="2000" dirty="0"/>
              <a:t>con dichas circunstancias medicas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15 años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F1350907-6DC5-F527-580B-7301A298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230" y="1042358"/>
            <a:ext cx="10829540" cy="776378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¿Es necesario tener un periodo mínimo de cotización previo para acceder a esta modalidad de jubilación y en dichas circunstancias médicas?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2071950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FAFA5-ADFB-49C4-7152-ACB81FA26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01AE477A-FDA6-EE1C-5B78-C555307E7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263" y="2484254"/>
            <a:ext cx="9866132" cy="402303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</a:pPr>
            <a:r>
              <a:rPr lang="es-ES" sz="2000" dirty="0"/>
              <a:t>A partir de los 56 años se podrá causar esta modalidad de jubilación anticipada.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dirty="0"/>
              <a:t>El día en que se cause, será la fecha en que se entiende producida la jubilación.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Determinará la normativa vigente aplicable para resolver la solicitud de jubilación.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Determinara los requisitos exigibles para causar la jubilación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s-ES" sz="1600" dirty="0"/>
              <a:t>Determina los efectos económicos, como norma general al día siguiente de causarla.</a:t>
            </a:r>
          </a:p>
        </p:txBody>
      </p:sp>
      <p:sp>
        <p:nvSpPr>
          <p:cNvPr id="2" name="1 Título">
            <a:extLst>
              <a:ext uri="{FF2B5EF4-FFF2-40B4-BE49-F238E27FC236}">
                <a16:creationId xmlns:a16="http://schemas.microsoft.com/office/drawing/2014/main" id="{03A8C0AB-1745-FCA1-96AB-DB726CC9C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826" y="1003300"/>
            <a:ext cx="10255006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¿Cuándo podré acceder a esta modalidad de jubilación anticipada?</a:t>
            </a:r>
            <a:endParaRPr lang="es-ES" sz="2500" dirty="0"/>
          </a:p>
        </p:txBody>
      </p:sp>
    </p:spTree>
    <p:extLst>
      <p:ext uri="{BB962C8B-B14F-4D97-AF65-F5344CB8AC3E}">
        <p14:creationId xmlns:p14="http://schemas.microsoft.com/office/powerpoint/2010/main" val="1786156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97EEA-43C0-E11D-3394-F2172FE0E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6E6E06E-880E-2DCC-7A8F-A863BD6DC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764804" cy="87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z="2500" cap="small" dirty="0"/>
              <a:t>¿Cómo calculamos la edad de jubilación ordinaria que nos corresponde? </a:t>
            </a:r>
            <a:endParaRPr lang="es-ES" sz="2500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E2637E7E-E81B-6673-0FBB-4B296A7DE274}"/>
              </a:ext>
            </a:extLst>
          </p:cNvPr>
          <p:cNvSpPr txBox="1">
            <a:spLocks/>
          </p:cNvSpPr>
          <p:nvPr/>
        </p:nvSpPr>
        <p:spPr>
          <a:xfrm>
            <a:off x="816801" y="1569855"/>
            <a:ext cx="10317840" cy="48875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  <a:buFont typeface="Arial" panose="020B0604020202020204" pitchFamily="34" charset="0"/>
              <a:buChar char="•"/>
            </a:pPr>
            <a:r>
              <a:rPr lang="es-ES" sz="2000" dirty="0"/>
              <a:t>Fijada la fecha en la que queremos y podemos jubilarnos, calculamos cual sería nuestra edad de jubilación ordinaria.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La edad de jubilación ordinaria dependerá del tiempo que se tenga cotizado o del que se podría llegara a alcanzar como cotizado en la fecha en la que se cumplen los 65 años. 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65 años si se acreditan 38 años y 6 meses completos de cotización.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67 años para quien no alcance los 38 y 6 meses de cotización.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s-ES" sz="1400" dirty="0"/>
              <a:t>No obstante, hay vigente un PERIODO TRANSITORIO de 2013 a 2027 para quienes no tengan 67 años y no alcancen los 38 años y 6 meses cotizados.</a:t>
            </a:r>
          </a:p>
          <a:p>
            <a:pPr lvl="1">
              <a:buClrTx/>
              <a:buFont typeface="Courier New" panose="02070309020205020404" pitchFamily="49" charset="0"/>
              <a:buChar char="o"/>
            </a:pPr>
            <a:r>
              <a:rPr lang="es-ES" sz="1800" dirty="0"/>
              <a:t>Miramos el período que se necesita tener cotizados para jubilarse el año en que se cumplen los 65.</a:t>
            </a:r>
          </a:p>
          <a:p>
            <a:pPr lvl="2">
              <a:buClrTx/>
              <a:buFont typeface="Wingdings" panose="05000000000000000000" pitchFamily="2" charset="2"/>
              <a:buChar char="§"/>
            </a:pPr>
            <a:r>
              <a:rPr lang="es-ES" sz="1600" dirty="0"/>
              <a:t>Calculamos el tiempo que se tiene cotizado y de no tener todavía los 65 años, le sumamos el período que podríamos alcanzar de seguir cotizando hasta cumplirlos.</a:t>
            </a:r>
          </a:p>
          <a:p>
            <a:pPr lvl="3">
              <a:buClrTx/>
              <a:buFont typeface="Wingdings" panose="05000000000000000000" pitchFamily="2" charset="2"/>
              <a:buChar char="q"/>
            </a:pPr>
            <a:r>
              <a:rPr lang="es-ES" sz="1400" dirty="0"/>
              <a:t>Esto determinará cual podría ser nuestra edad de jubilación ordinaria y nos permitiría saber:</a:t>
            </a:r>
          </a:p>
          <a:p>
            <a:pPr lvl="4">
              <a:buClrTx/>
              <a:buFont typeface="Wingdings" panose="05000000000000000000" pitchFamily="2" charset="2"/>
              <a:buChar char="v"/>
            </a:pPr>
            <a:r>
              <a:rPr lang="es-ES" sz="1400" dirty="0"/>
              <a:t>El tiempo que anticipo mi jubilación</a:t>
            </a:r>
          </a:p>
          <a:p>
            <a:pPr lvl="4">
              <a:buClrTx/>
              <a:buFont typeface="Wingdings" panose="05000000000000000000" pitchFamily="2" charset="2"/>
              <a:buChar char="v"/>
            </a:pPr>
            <a:r>
              <a:rPr lang="es-ES" sz="1400" dirty="0"/>
              <a:t>El tiempo que deberé sumar al cotizado para el porcentaje por años cotizados que me corresponde</a:t>
            </a:r>
          </a:p>
          <a:p>
            <a:pPr marL="0" indent="0">
              <a:buClrTx/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360571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586dd8ec-1577-4ac3-bcff-9b1b1c87cbbc}" enabled="1" method="Standard" siteId="{a22f907a-53a6-449f-b082-22c03676d7fb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5917</Words>
  <Application>Microsoft Office PowerPoint</Application>
  <PresentationFormat>Panorámica</PresentationFormat>
  <Paragraphs>461</Paragraphs>
  <Slides>64</Slides>
  <Notes>52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64</vt:i4>
      </vt:variant>
    </vt:vector>
  </HeadingPairs>
  <TitlesOfParts>
    <vt:vector size="72" baseType="lpstr">
      <vt:lpstr>Aptos</vt:lpstr>
      <vt:lpstr>Aptos Display</vt:lpstr>
      <vt:lpstr>Arial</vt:lpstr>
      <vt:lpstr>Courier New</vt:lpstr>
      <vt:lpstr>Symbol</vt:lpstr>
      <vt:lpstr>Wingdings</vt:lpstr>
      <vt:lpstr>Wingdings 3</vt:lpstr>
      <vt:lpstr>Tema de Office</vt:lpstr>
      <vt:lpstr>PRESTACIONES DE LA SEGURIDAD SOCIAL</vt:lpstr>
      <vt:lpstr>JUBILACIÓN ANTICIPADA</vt:lpstr>
      <vt:lpstr>¿Qué situación protege?</vt:lpstr>
      <vt:lpstr>¿Qué personas se pueden beneficiar de esta jubilación y que requisitos deben cumplir?</vt:lpstr>
      <vt:lpstr>¿Qué enfermedades permiten el acceso a esta modalidad de jubilación?</vt:lpstr>
      <vt:lpstr>¿Cómo se debe acreditar la enfermedad y la discapacidad?</vt:lpstr>
      <vt:lpstr>¿Es necesario tener un periodo mínimo de cotización previo para acceder a esta modalidad de jubilación y en dichas circunstancias médicas?</vt:lpstr>
      <vt:lpstr>¿Cuándo podré acceder a esta modalidad de jubilación anticipada?</vt:lpstr>
      <vt:lpstr>¿Cómo calculamos la edad de jubilación ordinaria que nos corresponde? </vt:lpstr>
      <vt:lpstr>¿Cómo se calcula en estos casos el importe de la jubilación anticipada?</vt:lpstr>
      <vt:lpstr>¿Cuál es el beneficio en esta modalidad de jubilación anticipada?</vt:lpstr>
      <vt:lpstr>¿Qué sucede cuando con la pensión cuando se cumpla la edad de jubilación ordinaria? </vt:lpstr>
      <vt:lpstr>JUBILACIÓN ANTICIPADA</vt:lpstr>
      <vt:lpstr>¿Qué situación protege?</vt:lpstr>
      <vt:lpstr>¿Qué personas se pueden beneficiar de esta jubilación y que requisitos deben cumplir?</vt:lpstr>
      <vt:lpstr>¿Cómo se debe acreditar la discapacidad?</vt:lpstr>
      <vt:lpstr>¿Cuándo podré acceder a esta modalidad de jubilación anticipada?</vt:lpstr>
      <vt:lpstr>¿Es necesario tener un periodo mínimo de cotización previo para acceder a esta modalidad de jubilación y en dichas circunstancias médicas?</vt:lpstr>
      <vt:lpstr>¿Cómo se obtienen los coeficientes reductores de la edad (bonificación)?</vt:lpstr>
      <vt:lpstr>¿Podría jubilarme con el beneficio de esta bonificación sin alcanzar la edad de jubilación ordinaria? </vt:lpstr>
      <vt:lpstr>¿Como sabemos si con la aplicación de los coeficientes reductores se alcanza la edad de jubilación ordinaria?</vt:lpstr>
      <vt:lpstr>¿Cómo se calcula en estos casos el importe de la jubilación anticipada?</vt:lpstr>
      <vt:lpstr>¿Cuál es el beneficio en esta modalidad de jubilación anticipada?</vt:lpstr>
      <vt:lpstr>¿Qué sucede cuando con la pensión cuando cumpla la edad de jubilación ordinaria? </vt:lpstr>
      <vt:lpstr>BREVES REFERENCIAS A OTRAS PRESTACIONES DE LA SEGURIDAD SOCIAL</vt:lpstr>
      <vt:lpstr>INCAPACIDAD PERMANENTE</vt:lpstr>
      <vt:lpstr>¿Qué es la incapacidad permanente y que situación protege?</vt:lpstr>
      <vt:lpstr>¿Cómo afecta el reconocimiento de un grado de discapacidad a la incapacidad permanente?</vt:lpstr>
      <vt:lpstr>¿Qué contingencias son susceptibles de reconocimiento de una incapacidad permanente?</vt:lpstr>
      <vt:lpstr>¿Qué grados de incapacidad permanente se pueden reconocer?</vt:lpstr>
      <vt:lpstr>¿Qué personas se pueden beneficiar de esta jubilación y que requisitos deben cumplir?</vt:lpstr>
      <vt:lpstr>¿Cómo se calcula en estos casos la base reguladora de la pensión?</vt:lpstr>
      <vt:lpstr>¿Cuál sería la cuantía para percibir de esa base reguladora?</vt:lpstr>
      <vt:lpstr>¿Cuál sería la cuantía para percibir de esa base reguladora?</vt:lpstr>
      <vt:lpstr>¿Quién puede iniciar el procedimiento para el reconocimiento de la pensión?</vt:lpstr>
      <vt:lpstr>¿Quién tiene la competencia para resolver un expediente de incapacidad permanente?</vt:lpstr>
      <vt:lpstr>¿La pensión reconocida es vitalicia?</vt:lpstr>
      <vt:lpstr>¿Qué sucede con la pensión de incapacidad permanente al cumplir mi edad de jubilación ordinaria?</vt:lpstr>
      <vt:lpstr>Cuidado de menores afectados por cancer u otra enfermedad grave</vt:lpstr>
      <vt:lpstr>¿Qué situación protege?</vt:lpstr>
      <vt:lpstr>¿Qué personas se pueden beneficiar de la prestación?</vt:lpstr>
      <vt:lpstr>¿Cómo se acreditará la enfermedad y la necesidad de cuidados directo y continuo del causante?</vt:lpstr>
      <vt:lpstr>¿Qué edad debe tener el causante del derecho?</vt:lpstr>
      <vt:lpstr>¿Cuál es el periodo mínimo previo de cotización para acceder a la prestación?</vt:lpstr>
      <vt:lpstr>¿Cuál es la cuantía que se abona durante el disfrute de la reducción para los cuidados del menor afectado por cáncer u otra enfermedad grave?</vt:lpstr>
      <vt:lpstr>¿Cuál será la duración de la prestación? </vt:lpstr>
      <vt:lpstr>¿Cuál será la duración de la prestación? </vt:lpstr>
      <vt:lpstr>Asistencia sanitaria</vt:lpstr>
      <vt:lpstr>¿Cuál podría ser el beneficio de cara a la asistencia sanitaria? </vt:lpstr>
      <vt:lpstr>Muerte y supervivencia</vt:lpstr>
      <vt:lpstr>¿Cuáles son los efectos en prestaciones de muerte y supervivencia? </vt:lpstr>
      <vt:lpstr>Prestaciones familiares</vt:lpstr>
      <vt:lpstr>¿Cuáles son las especialidades en el caso de prestaciones familiares? </vt:lpstr>
      <vt:lpstr>Nacimiento y Cuidado de Menor (NyCM)</vt:lpstr>
      <vt:lpstr>¿Qué situación protege?</vt:lpstr>
      <vt:lpstr>¿Qué personas se pueden beneficiar de la prestación por nacimiento y cuidado del menor (nycm)?</vt:lpstr>
      <vt:lpstr>¿Cuáles son las situaciones asimiladas a la de alta que me permiten acceder a la prestación por nacimiento y cuidado del menor?</vt:lpstr>
      <vt:lpstr>¿Es necesario tener un periodo mínimo de cotización previo para acceder a la prestación?</vt:lpstr>
      <vt:lpstr>¿Cuál es la cuantía que se abona durante el disfrute de la prestación por nacimiento y cuidad del menor?</vt:lpstr>
      <vt:lpstr>¿Cómo se calcula la base reguladora de la prestación por nacimiento y cuidad del menor?</vt:lpstr>
      <vt:lpstr>¿Qué duración tiene la prestación y como puedo disfrutar del descanso de NYCM?</vt:lpstr>
      <vt:lpstr>¿Es posible ampliar la duración de la prestación y su periodo de descanso?</vt:lpstr>
      <vt:lpstr>¿Qué sucede en caso de parto, adopción, acogimiento o gestación por sustitución múltiple?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AMOR GONZALEZ, RAFAEL</dc:creator>
  <cp:lastModifiedBy>AMOR GONZALEZ, RAFAEL</cp:lastModifiedBy>
  <cp:revision>7</cp:revision>
  <cp:lastPrinted>2024-12-10T10:11:11Z</cp:lastPrinted>
  <dcterms:created xsi:type="dcterms:W3CDTF">2024-12-10T07:46:21Z</dcterms:created>
  <dcterms:modified xsi:type="dcterms:W3CDTF">2024-12-18T13:07:09Z</dcterms:modified>
</cp:coreProperties>
</file>