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26"/>
  </p:notesMasterIdLst>
  <p:sldIdLst>
    <p:sldId id="256" r:id="rId3"/>
    <p:sldId id="2147470671" r:id="rId4"/>
    <p:sldId id="2147470679" r:id="rId5"/>
    <p:sldId id="260" r:id="rId6"/>
    <p:sldId id="664" r:id="rId7"/>
    <p:sldId id="637" r:id="rId8"/>
    <p:sldId id="673" r:id="rId9"/>
    <p:sldId id="661" r:id="rId10"/>
    <p:sldId id="675" r:id="rId11"/>
    <p:sldId id="336" r:id="rId12"/>
    <p:sldId id="510" r:id="rId13"/>
    <p:sldId id="2147470672" r:id="rId14"/>
    <p:sldId id="2147470680" r:id="rId15"/>
    <p:sldId id="2147470681" r:id="rId16"/>
    <p:sldId id="2147470682" r:id="rId17"/>
    <p:sldId id="2147470683" r:id="rId18"/>
    <p:sldId id="2147470684" r:id="rId19"/>
    <p:sldId id="2147470685" r:id="rId20"/>
    <p:sldId id="2147470590" r:id="rId21"/>
    <p:sldId id="647" r:id="rId22"/>
    <p:sldId id="2147470686" r:id="rId23"/>
    <p:sldId id="2147470687" r:id="rId24"/>
    <p:sldId id="513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E09E"/>
    <a:srgbClr val="A6E5C7"/>
    <a:srgbClr val="05CDA7"/>
    <a:srgbClr val="00A8A4"/>
    <a:srgbClr val="25EDCF"/>
    <a:srgbClr val="008080"/>
    <a:srgbClr val="1CB67B"/>
    <a:srgbClr val="05ECC0"/>
    <a:srgbClr val="339966"/>
    <a:srgbClr val="0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DBE046-073D-4B35-895E-DD0BDE640A8B}" v="2" dt="2025-01-26T10:17:29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4660"/>
  </p:normalViewPr>
  <p:slideViewPr>
    <p:cSldViewPr snapToGrid="0">
      <p:cViewPr>
        <p:scale>
          <a:sx n="293" d="100"/>
          <a:sy n="293" d="100"/>
        </p:scale>
        <p:origin x="-15726" y="-9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Artola Aguilar" userId="d23a6cdb3adebcb4" providerId="LiveId" clId="{E9DBE046-073D-4B35-895E-DD0BDE640A8B}"/>
    <pc:docChg chg="modSld">
      <pc:chgData name="Daniel Artola Aguilar" userId="d23a6cdb3adebcb4" providerId="LiveId" clId="{E9DBE046-073D-4B35-895E-DD0BDE640A8B}" dt="2025-01-26T10:17:29.386" v="1" actId="1076"/>
      <pc:docMkLst>
        <pc:docMk/>
      </pc:docMkLst>
      <pc:sldChg chg="modSp">
        <pc:chgData name="Daniel Artola Aguilar" userId="d23a6cdb3adebcb4" providerId="LiveId" clId="{E9DBE046-073D-4B35-895E-DD0BDE640A8B}" dt="2025-01-26T10:17:29.386" v="1" actId="1076"/>
        <pc:sldMkLst>
          <pc:docMk/>
          <pc:sldMk cId="924763929" sldId="2147470679"/>
        </pc:sldMkLst>
        <pc:spChg chg="mod">
          <ac:chgData name="Daniel Artola Aguilar" userId="d23a6cdb3adebcb4" providerId="LiveId" clId="{E9DBE046-073D-4B35-895E-DD0BDE640A8B}" dt="2025-01-26T10:17:29.386" v="1" actId="1076"/>
          <ac:spMkLst>
            <pc:docMk/>
            <pc:sldMk cId="924763929" sldId="2147470679"/>
            <ac:spMk id="2" creationId="{00000000-0000-0000-0000-000000000000}"/>
          </ac:spMkLst>
        </pc:spChg>
        <pc:spChg chg="mod">
          <ac:chgData name="Daniel Artola Aguilar" userId="d23a6cdb3adebcb4" providerId="LiveId" clId="{E9DBE046-073D-4B35-895E-DD0BDE640A8B}" dt="2025-01-26T10:17:29.386" v="1" actId="1076"/>
          <ac:spMkLst>
            <pc:docMk/>
            <pc:sldMk cId="924763929" sldId="2147470679"/>
            <ac:spMk id="3" creationId="{00000000-0000-0000-0000-000000000000}"/>
          </ac:spMkLst>
        </pc:spChg>
        <pc:grpChg chg="mod">
          <ac:chgData name="Daniel Artola Aguilar" userId="d23a6cdb3adebcb4" providerId="LiveId" clId="{E9DBE046-073D-4B35-895E-DD0BDE640A8B}" dt="2025-01-26T10:17:29.386" v="1" actId="1076"/>
          <ac:grpSpMkLst>
            <pc:docMk/>
            <pc:sldMk cId="924763929" sldId="2147470679"/>
            <ac:grpSpMk id="14" creationId="{00000000-0000-0000-0000-000000000000}"/>
          </ac:grpSpMkLst>
        </pc:grpChg>
        <pc:picChg chg="mod">
          <ac:chgData name="Daniel Artola Aguilar" userId="d23a6cdb3adebcb4" providerId="LiveId" clId="{E9DBE046-073D-4B35-895E-DD0BDE640A8B}" dt="2025-01-26T10:17:29.386" v="1" actId="1076"/>
          <ac:picMkLst>
            <pc:docMk/>
            <pc:sldMk cId="924763929" sldId="2147470679"/>
            <ac:picMk id="1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E6205-AD54-4903-848B-B516513A721F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301C8-CBB1-4DA6-8211-477DF1D318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223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301C8-CBB1-4DA6-8211-477DF1D3189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77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21,6% Buzón de consultas</a:t>
            </a:r>
          </a:p>
          <a:p>
            <a:r>
              <a:rPr lang="es-ES"/>
              <a:t>78,4% Teléfono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A766F-50FB-45D5-819C-D9D5EB36DB5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826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1AF25-845D-4008-AD18-D0C683A7FE45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771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15376-AEC3-71AA-AA47-897667533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48E2E9-789E-A9D8-8A99-E89DF7E9D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56D251-8D1C-E152-C521-EA9287421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66C1D2-5C1A-D97E-1F63-6D051426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40B082-B056-C3D0-02C0-8A32F1E1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930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E5089-E544-EB22-5B49-D5F63C18B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A61AF9-B47B-4072-27F3-AF86802EF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593477-8505-E2E7-2F4D-B2A10F60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CF816D-F795-2C02-A4FF-FC826C9E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9306FF-B366-9B7D-E6DF-89130AF9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86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EDD8D59-C0EF-47B6-A9EA-9F56A8B7D8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9BFE37-D005-59FD-4C1C-CA5ADE3DC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E16B21-C53F-3E4B-9199-4B465212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DE8EF3-AFD0-62A3-41F5-5C099D3A7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8D102A-B789-12B9-B4A1-FCED7479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59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49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64" y="7"/>
            <a:ext cx="8999137" cy="4753615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lIns="68573" tIns="34289" rIns="68573" bIns="34289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0510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563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1" y="1427356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47348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3100705"/>
            <a:ext cx="12192000" cy="65659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60038" y="6595396"/>
            <a:ext cx="471924" cy="276999"/>
          </a:xfrm>
          <a:prstGeom prst="rect">
            <a:avLst/>
          </a:prstGeom>
        </p:spPr>
        <p:txBody>
          <a:bodyPr rIns="45720">
            <a:spAutoFit/>
          </a:bodyPr>
          <a:lstStyle>
            <a:lvl1pPr algn="ctr">
              <a:defRPr sz="1200">
                <a:latin typeface="+mn-lt"/>
                <a:ea typeface="Arial" charset="0"/>
                <a:cs typeface="Arial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8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0" y="597654"/>
            <a:ext cx="12189765" cy="5783674"/>
          </a:xfrm>
          <a:prstGeom prst="rect">
            <a:avLst/>
          </a:prstGeom>
          <a:solidFill>
            <a:srgbClr val="FFD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783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1774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774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088EC-DAB1-C1ED-BD98-26C797F9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466CB4-0544-F528-E028-53D8F9C5D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8E8A0D-FFC3-8386-4178-04C8F3B2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6A07E3-5315-33AA-CDB3-1FF839F9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B6CCB8-9A0F-DD9A-7762-17709ABC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979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4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7954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414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277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318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172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327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660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51FA0-E867-EB24-0F23-EFD126D2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40FF38-BCA1-957D-9A5F-B28B790B6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9E9280-9D51-8A4D-B919-EC359AEE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FD32BC-008B-3EB1-CB15-F29C4BC4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74D121-F3D3-79D9-9A1D-78524AC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92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90A1D-DC7C-C3AD-B121-427FC5CA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08DFC3-279A-B8F4-C2F0-137B9CB2A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BE5F62-5114-B9E9-192A-71A4CB39C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E9BADA-083E-CB11-F065-CCE534A0D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94BE02-E8D8-F5A3-B6D7-98D6883E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823A5E-7615-99B1-FA4F-DB85CE2C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704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86028D-5367-458D-048F-6780DCE40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BCF4A1-F2B5-DFB4-9326-B6EDED633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1FF277-5121-9175-FAEB-A0DA925A9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DFABA2-B058-751A-4809-E7C93CE47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D75932-6D9F-468B-5614-0F0F32A37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E9FDBC2-98D7-16BE-D5F4-18BE15F7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25C451-0A43-DDE2-1911-E84ECCF67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661250-0E3A-75DD-8023-112595D9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84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ACB31-E0C2-B70C-4DE0-A672BD5F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B55C4E-B552-55F4-4B68-513BA59D3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1AF7A4-8B8F-8976-7A12-E9D1C34B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DAE91F-5579-60AA-300F-749DE9A6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53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ABDEBC-CC6F-E9BC-84A8-42F45A2F2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253306A-E7EF-0140-98ED-DF16404DE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F1B7FC-878A-7E58-3B84-E783C0FE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7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391BD-6F03-52AF-B92F-148C490A4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354A8A-A299-E1AD-6D28-2CCEDE970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1269D6-938F-2A26-EB3B-575C853EA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D77E8F-F288-E680-B75D-734E509B7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96285D-7279-93B2-3F5D-95C88AD0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3E52A2-B5BA-80B1-EEAE-57049C125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667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FC24F-FFFE-3DF3-ADDB-4D4464C6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4C8A1E-B003-592B-654A-56470F537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FA5DB4-B8F0-4BDB-3640-D5B4F7635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B180DE-0D26-B60F-C790-ED4EE10BC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23D42B-C75A-299B-E462-060C644B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AD46F2-122B-2B70-735E-5CA123CF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73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1423F79-3CEF-52AD-11E6-4ED1A097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FCED93-52A5-6C61-E5DE-09C4B03C6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049DF9-3CC9-6B0B-D7CB-501B7875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86AC-3C58-4EE6-9C8B-21A93FF1B71E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092617-4644-F4BA-34F9-B678A0795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112959-81B5-A046-1CFA-F52809243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56743-EFBC-4E80-B9BB-43D45630F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97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6F1E5-21FB-4323-977A-9AC8562A2F8C}" type="datetimeFigureOut">
              <a:rPr lang="es-ES" smtClean="0"/>
              <a:t>26/01/2025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4F5C9-2A9E-491E-A73B-03B71BA47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4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bleta de explotación de mujer de tiro medio">
            <a:extLst>
              <a:ext uri="{FF2B5EF4-FFF2-40B4-BE49-F238E27FC236}">
                <a16:creationId xmlns:a16="http://schemas.microsoft.com/office/drawing/2014/main" id="{13ABE191-67AC-A376-6DBD-67354AA16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-3760" r="-2370" b="3760"/>
          <a:stretch/>
        </p:blipFill>
        <p:spPr bwMode="auto">
          <a:xfrm>
            <a:off x="6706605" y="-152909"/>
            <a:ext cx="5984834" cy="3996263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 Marcador de posición de imagen">
            <a:extLst>
              <a:ext uri="{FF2B5EF4-FFF2-40B4-BE49-F238E27FC236}">
                <a16:creationId xmlns:a16="http://schemas.microsoft.com/office/drawing/2014/main" id="{772D1B75-3353-CF73-C5ED-A8F4E7DC3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t="9730" r="-5672" b="-3632"/>
          <a:stretch/>
        </p:blipFill>
        <p:spPr>
          <a:xfrm flipH="1">
            <a:off x="7128375" y="3051156"/>
            <a:ext cx="5063625" cy="3996266"/>
          </a:xfrm>
          <a:prstGeom prst="flowChartDelay">
            <a:avLst/>
          </a:prstGeom>
        </p:spPr>
      </p:pic>
      <p:pic>
        <p:nvPicPr>
          <p:cNvPr id="6" name="6 Imagen">
            <a:extLst>
              <a:ext uri="{FF2B5EF4-FFF2-40B4-BE49-F238E27FC236}">
                <a16:creationId xmlns:a16="http://schemas.microsoft.com/office/drawing/2014/main" id="{B0A30586-BC68-2CE4-0A48-2EF997AAD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" y="5716555"/>
            <a:ext cx="1005977" cy="892176"/>
          </a:xfrm>
          <a:prstGeom prst="rect">
            <a:avLst/>
          </a:prstGeom>
        </p:spPr>
      </p:pic>
      <p:grpSp>
        <p:nvGrpSpPr>
          <p:cNvPr id="7" name="27 Grupo" descr="Logotipo del CATT" title="Logotipo CATT">
            <a:extLst>
              <a:ext uri="{FF2B5EF4-FFF2-40B4-BE49-F238E27FC236}">
                <a16:creationId xmlns:a16="http://schemas.microsoft.com/office/drawing/2014/main" id="{FC9FCBCA-FE03-FC0C-FAC6-2CEE8E32BCFA}"/>
              </a:ext>
            </a:extLst>
          </p:cNvPr>
          <p:cNvGrpSpPr/>
          <p:nvPr/>
        </p:nvGrpSpPr>
        <p:grpSpPr>
          <a:xfrm>
            <a:off x="-1567796" y="328693"/>
            <a:ext cx="851954" cy="661219"/>
            <a:chOff x="67208" y="95405"/>
            <a:chExt cx="2477135" cy="1885315"/>
          </a:xfrm>
          <a:solidFill>
            <a:srgbClr val="00CC99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5BCF242-6581-911F-4C5F-53031C253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08" y="423065"/>
              <a:ext cx="1344930" cy="1557655"/>
            </a:xfrm>
            <a:custGeom>
              <a:avLst/>
              <a:gdLst>
                <a:gd name="T0" fmla="*/ 0 w 2470"/>
                <a:gd name="T1" fmla="*/ 1959 h 2862"/>
                <a:gd name="T2" fmla="*/ 0 w 2470"/>
                <a:gd name="T3" fmla="*/ 2165 h 2862"/>
                <a:gd name="T4" fmla="*/ 25 w 2470"/>
                <a:gd name="T5" fmla="*/ 2309 h 2862"/>
                <a:gd name="T6" fmla="*/ 64 w 2470"/>
                <a:gd name="T7" fmla="*/ 2446 h 2862"/>
                <a:gd name="T8" fmla="*/ 204 w 2470"/>
                <a:gd name="T9" fmla="*/ 2651 h 2862"/>
                <a:gd name="T10" fmla="*/ 410 w 2470"/>
                <a:gd name="T11" fmla="*/ 2790 h 2862"/>
                <a:gd name="T12" fmla="*/ 543 w 2470"/>
                <a:gd name="T13" fmla="*/ 2833 h 2862"/>
                <a:gd name="T14" fmla="*/ 690 w 2470"/>
                <a:gd name="T15" fmla="*/ 2862 h 2862"/>
                <a:gd name="T16" fmla="*/ 961 w 2470"/>
                <a:gd name="T17" fmla="*/ 2862 h 2862"/>
                <a:gd name="T18" fmla="*/ 1339 w 2470"/>
                <a:gd name="T19" fmla="*/ 2784 h 2862"/>
                <a:gd name="T20" fmla="*/ 1659 w 2470"/>
                <a:gd name="T21" fmla="*/ 2656 h 2862"/>
                <a:gd name="T22" fmla="*/ 1936 w 2470"/>
                <a:gd name="T23" fmla="*/ 2479 h 2862"/>
                <a:gd name="T24" fmla="*/ 2067 w 2470"/>
                <a:gd name="T25" fmla="*/ 2226 h 2862"/>
                <a:gd name="T26" fmla="*/ 1786 w 2470"/>
                <a:gd name="T27" fmla="*/ 2248 h 2862"/>
                <a:gd name="T28" fmla="*/ 1502 w 2470"/>
                <a:gd name="T29" fmla="*/ 2412 h 2862"/>
                <a:gd name="T30" fmla="*/ 785 w 2470"/>
                <a:gd name="T31" fmla="*/ 2590 h 2862"/>
                <a:gd name="T32" fmla="*/ 763 w 2470"/>
                <a:gd name="T33" fmla="*/ 2590 h 2862"/>
                <a:gd name="T34" fmla="*/ 286 w 2470"/>
                <a:gd name="T35" fmla="*/ 2121 h 2862"/>
                <a:gd name="T36" fmla="*/ 353 w 2470"/>
                <a:gd name="T37" fmla="*/ 1725 h 2862"/>
                <a:gd name="T38" fmla="*/ 421 w 2470"/>
                <a:gd name="T39" fmla="*/ 1558 h 2862"/>
                <a:gd name="T40" fmla="*/ 499 w 2470"/>
                <a:gd name="T41" fmla="*/ 1409 h 2862"/>
                <a:gd name="T42" fmla="*/ 448 w 2470"/>
                <a:gd name="T43" fmla="*/ 1343 h 2862"/>
                <a:gd name="T44" fmla="*/ 558 w 2470"/>
                <a:gd name="T45" fmla="*/ 1262 h 2862"/>
                <a:gd name="T46" fmla="*/ 602 w 2470"/>
                <a:gd name="T47" fmla="*/ 1269 h 2862"/>
                <a:gd name="T48" fmla="*/ 802 w 2470"/>
                <a:gd name="T49" fmla="*/ 1066 h 2862"/>
                <a:gd name="T50" fmla="*/ 1020 w 2470"/>
                <a:gd name="T51" fmla="*/ 888 h 2862"/>
                <a:gd name="T52" fmla="*/ 1522 w 2470"/>
                <a:gd name="T53" fmla="*/ 589 h 2862"/>
                <a:gd name="T54" fmla="*/ 2087 w 2470"/>
                <a:gd name="T55" fmla="*/ 355 h 2862"/>
                <a:gd name="T56" fmla="*/ 2388 w 2470"/>
                <a:gd name="T57" fmla="*/ 252 h 2862"/>
                <a:gd name="T58" fmla="*/ 2356 w 2470"/>
                <a:gd name="T59" fmla="*/ 0 h 2862"/>
                <a:gd name="T60" fmla="*/ 2349 w 2470"/>
                <a:gd name="T61" fmla="*/ 0 h 2862"/>
                <a:gd name="T62" fmla="*/ 1516 w 2470"/>
                <a:gd name="T63" fmla="*/ 246 h 2862"/>
                <a:gd name="T64" fmla="*/ 821 w 2470"/>
                <a:gd name="T65" fmla="*/ 629 h 2862"/>
                <a:gd name="T66" fmla="*/ 283 w 2470"/>
                <a:gd name="T67" fmla="*/ 1171 h 2862"/>
                <a:gd name="T68" fmla="*/ 101 w 2470"/>
                <a:gd name="T69" fmla="*/ 1524 h 2862"/>
                <a:gd name="T70" fmla="*/ 38 w 2470"/>
                <a:gd name="T71" fmla="*/ 1733 h 2862"/>
                <a:gd name="T72" fmla="*/ 0 w 2470"/>
                <a:gd name="T73" fmla="*/ 1959 h 2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70" h="2862">
                  <a:moveTo>
                    <a:pt x="0" y="1959"/>
                  </a:moveTo>
                  <a:lnTo>
                    <a:pt x="0" y="2165"/>
                  </a:lnTo>
                  <a:cubicBezTo>
                    <a:pt x="2" y="2169"/>
                    <a:pt x="17" y="2283"/>
                    <a:pt x="25" y="2309"/>
                  </a:cubicBezTo>
                  <a:cubicBezTo>
                    <a:pt x="38" y="2354"/>
                    <a:pt x="46" y="2406"/>
                    <a:pt x="64" y="2446"/>
                  </a:cubicBezTo>
                  <a:cubicBezTo>
                    <a:pt x="98" y="2527"/>
                    <a:pt x="146" y="2593"/>
                    <a:pt x="204" y="2651"/>
                  </a:cubicBezTo>
                  <a:cubicBezTo>
                    <a:pt x="248" y="2695"/>
                    <a:pt x="348" y="2768"/>
                    <a:pt x="410" y="2790"/>
                  </a:cubicBezTo>
                  <a:cubicBezTo>
                    <a:pt x="450" y="2804"/>
                    <a:pt x="500" y="2822"/>
                    <a:pt x="543" y="2833"/>
                  </a:cubicBezTo>
                  <a:cubicBezTo>
                    <a:pt x="579" y="2842"/>
                    <a:pt x="663" y="2845"/>
                    <a:pt x="690" y="2862"/>
                  </a:cubicBezTo>
                  <a:lnTo>
                    <a:pt x="961" y="2862"/>
                  </a:lnTo>
                  <a:cubicBezTo>
                    <a:pt x="966" y="2859"/>
                    <a:pt x="1297" y="2796"/>
                    <a:pt x="1339" y="2784"/>
                  </a:cubicBezTo>
                  <a:cubicBezTo>
                    <a:pt x="1456" y="2749"/>
                    <a:pt x="1559" y="2706"/>
                    <a:pt x="1659" y="2656"/>
                  </a:cubicBezTo>
                  <a:cubicBezTo>
                    <a:pt x="1745" y="2613"/>
                    <a:pt x="1870" y="2542"/>
                    <a:pt x="1936" y="2479"/>
                  </a:cubicBezTo>
                  <a:cubicBezTo>
                    <a:pt x="2000" y="2417"/>
                    <a:pt x="2143" y="2329"/>
                    <a:pt x="2067" y="2226"/>
                  </a:cubicBezTo>
                  <a:cubicBezTo>
                    <a:pt x="1956" y="2077"/>
                    <a:pt x="1875" y="2184"/>
                    <a:pt x="1786" y="2248"/>
                  </a:cubicBezTo>
                  <a:cubicBezTo>
                    <a:pt x="1687" y="2322"/>
                    <a:pt x="1616" y="2354"/>
                    <a:pt x="1502" y="2412"/>
                  </a:cubicBezTo>
                  <a:cubicBezTo>
                    <a:pt x="1341" y="2493"/>
                    <a:pt x="1024" y="2590"/>
                    <a:pt x="785" y="2590"/>
                  </a:cubicBezTo>
                  <a:lnTo>
                    <a:pt x="763" y="2590"/>
                  </a:lnTo>
                  <a:cubicBezTo>
                    <a:pt x="462" y="2590"/>
                    <a:pt x="286" y="2425"/>
                    <a:pt x="286" y="2121"/>
                  </a:cubicBezTo>
                  <a:cubicBezTo>
                    <a:pt x="286" y="1979"/>
                    <a:pt x="315" y="1834"/>
                    <a:pt x="353" y="1725"/>
                  </a:cubicBezTo>
                  <a:cubicBezTo>
                    <a:pt x="375" y="1664"/>
                    <a:pt x="389" y="1615"/>
                    <a:pt x="421" y="1558"/>
                  </a:cubicBezTo>
                  <a:cubicBezTo>
                    <a:pt x="436" y="1531"/>
                    <a:pt x="494" y="1427"/>
                    <a:pt x="499" y="1409"/>
                  </a:cubicBezTo>
                  <a:lnTo>
                    <a:pt x="448" y="1343"/>
                  </a:lnTo>
                  <a:cubicBezTo>
                    <a:pt x="471" y="1295"/>
                    <a:pt x="488" y="1262"/>
                    <a:pt x="558" y="1262"/>
                  </a:cubicBezTo>
                  <a:cubicBezTo>
                    <a:pt x="585" y="1262"/>
                    <a:pt x="572" y="1267"/>
                    <a:pt x="602" y="1269"/>
                  </a:cubicBezTo>
                  <a:cubicBezTo>
                    <a:pt x="636" y="1247"/>
                    <a:pt x="760" y="1107"/>
                    <a:pt x="802" y="1066"/>
                  </a:cubicBezTo>
                  <a:cubicBezTo>
                    <a:pt x="852" y="1015"/>
                    <a:pt x="961" y="927"/>
                    <a:pt x="1020" y="888"/>
                  </a:cubicBezTo>
                  <a:cubicBezTo>
                    <a:pt x="1189" y="776"/>
                    <a:pt x="1330" y="685"/>
                    <a:pt x="1522" y="589"/>
                  </a:cubicBezTo>
                  <a:cubicBezTo>
                    <a:pt x="1697" y="502"/>
                    <a:pt x="1890" y="420"/>
                    <a:pt x="2087" y="355"/>
                  </a:cubicBezTo>
                  <a:cubicBezTo>
                    <a:pt x="2139" y="337"/>
                    <a:pt x="2364" y="272"/>
                    <a:pt x="2388" y="252"/>
                  </a:cubicBezTo>
                  <a:cubicBezTo>
                    <a:pt x="2457" y="197"/>
                    <a:pt x="2470" y="0"/>
                    <a:pt x="2356" y="0"/>
                  </a:cubicBezTo>
                  <a:lnTo>
                    <a:pt x="2349" y="0"/>
                  </a:lnTo>
                  <a:cubicBezTo>
                    <a:pt x="2179" y="0"/>
                    <a:pt x="1664" y="188"/>
                    <a:pt x="1516" y="246"/>
                  </a:cubicBezTo>
                  <a:cubicBezTo>
                    <a:pt x="1253" y="350"/>
                    <a:pt x="1040" y="484"/>
                    <a:pt x="821" y="629"/>
                  </a:cubicBezTo>
                  <a:cubicBezTo>
                    <a:pt x="633" y="753"/>
                    <a:pt x="411" y="984"/>
                    <a:pt x="283" y="1171"/>
                  </a:cubicBezTo>
                  <a:cubicBezTo>
                    <a:pt x="203" y="1289"/>
                    <a:pt x="158" y="1383"/>
                    <a:pt x="101" y="1524"/>
                  </a:cubicBezTo>
                  <a:cubicBezTo>
                    <a:pt x="70" y="1599"/>
                    <a:pt x="58" y="1653"/>
                    <a:pt x="38" y="1733"/>
                  </a:cubicBezTo>
                  <a:cubicBezTo>
                    <a:pt x="32" y="1758"/>
                    <a:pt x="1" y="1958"/>
                    <a:pt x="0" y="195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A154562-0BBE-F5C9-3DAE-66C0E995B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03" y="382425"/>
              <a:ext cx="1326515" cy="1327785"/>
            </a:xfrm>
            <a:custGeom>
              <a:avLst/>
              <a:gdLst>
                <a:gd name="T0" fmla="*/ 1446 w 2437"/>
                <a:gd name="T1" fmla="*/ 1182 h 2439"/>
                <a:gd name="T2" fmla="*/ 1710 w 2437"/>
                <a:gd name="T3" fmla="*/ 859 h 2439"/>
                <a:gd name="T4" fmla="*/ 1967 w 2437"/>
                <a:gd name="T5" fmla="*/ 536 h 2439"/>
                <a:gd name="T6" fmla="*/ 1951 w 2437"/>
                <a:gd name="T7" fmla="*/ 1167 h 2439"/>
                <a:gd name="T8" fmla="*/ 1446 w 2437"/>
                <a:gd name="T9" fmla="*/ 1182 h 2439"/>
                <a:gd name="T10" fmla="*/ 2026 w 2437"/>
                <a:gd name="T11" fmla="*/ 15 h 2439"/>
                <a:gd name="T12" fmla="*/ 1595 w 2437"/>
                <a:gd name="T13" fmla="*/ 634 h 2439"/>
                <a:gd name="T14" fmla="*/ 1360 w 2437"/>
                <a:gd name="T15" fmla="*/ 927 h 2439"/>
                <a:gd name="T16" fmla="*/ 1116 w 2437"/>
                <a:gd name="T17" fmla="*/ 1204 h 2439"/>
                <a:gd name="T18" fmla="*/ 683 w 2437"/>
                <a:gd name="T19" fmla="*/ 1233 h 2439"/>
                <a:gd name="T20" fmla="*/ 282 w 2437"/>
                <a:gd name="T21" fmla="*/ 1287 h 2439"/>
                <a:gd name="T22" fmla="*/ 265 w 2437"/>
                <a:gd name="T23" fmla="*/ 1453 h 2439"/>
                <a:gd name="T24" fmla="*/ 448 w 2437"/>
                <a:gd name="T25" fmla="*/ 1483 h 2439"/>
                <a:gd name="T26" fmla="*/ 881 w 2437"/>
                <a:gd name="T27" fmla="*/ 1461 h 2439"/>
                <a:gd name="T28" fmla="*/ 446 w 2437"/>
                <a:gd name="T29" fmla="*/ 1877 h 2439"/>
                <a:gd name="T30" fmla="*/ 220 w 2437"/>
                <a:gd name="T31" fmla="*/ 2077 h 2439"/>
                <a:gd name="T32" fmla="*/ 106 w 2437"/>
                <a:gd name="T33" fmla="*/ 2176 h 2439"/>
                <a:gd name="T34" fmla="*/ 0 w 2437"/>
                <a:gd name="T35" fmla="*/ 2283 h 2439"/>
                <a:gd name="T36" fmla="*/ 53 w 2437"/>
                <a:gd name="T37" fmla="*/ 2384 h 2439"/>
                <a:gd name="T38" fmla="*/ 145 w 2437"/>
                <a:gd name="T39" fmla="*/ 2434 h 2439"/>
                <a:gd name="T40" fmla="*/ 320 w 2437"/>
                <a:gd name="T41" fmla="*/ 2309 h 2439"/>
                <a:gd name="T42" fmla="*/ 641 w 2437"/>
                <a:gd name="T43" fmla="*/ 2035 h 2439"/>
                <a:gd name="T44" fmla="*/ 942 w 2437"/>
                <a:gd name="T45" fmla="*/ 1741 h 2439"/>
                <a:gd name="T46" fmla="*/ 1226 w 2437"/>
                <a:gd name="T47" fmla="*/ 1431 h 2439"/>
                <a:gd name="T48" fmla="*/ 1960 w 2437"/>
                <a:gd name="T49" fmla="*/ 1394 h 2439"/>
                <a:gd name="T50" fmla="*/ 1989 w 2437"/>
                <a:gd name="T51" fmla="*/ 1945 h 2439"/>
                <a:gd name="T52" fmla="*/ 2020 w 2437"/>
                <a:gd name="T53" fmla="*/ 2208 h 2439"/>
                <a:gd name="T54" fmla="*/ 2114 w 2437"/>
                <a:gd name="T55" fmla="*/ 2400 h 2439"/>
                <a:gd name="T56" fmla="*/ 2158 w 2437"/>
                <a:gd name="T57" fmla="*/ 2400 h 2439"/>
                <a:gd name="T58" fmla="*/ 2261 w 2437"/>
                <a:gd name="T59" fmla="*/ 2356 h 2439"/>
                <a:gd name="T60" fmla="*/ 2238 w 2437"/>
                <a:gd name="T61" fmla="*/ 2115 h 2439"/>
                <a:gd name="T62" fmla="*/ 2215 w 2437"/>
                <a:gd name="T63" fmla="*/ 1881 h 2439"/>
                <a:gd name="T64" fmla="*/ 2195 w 2437"/>
                <a:gd name="T65" fmla="*/ 1380 h 2439"/>
                <a:gd name="T66" fmla="*/ 2297 w 2437"/>
                <a:gd name="T67" fmla="*/ 1380 h 2439"/>
                <a:gd name="T68" fmla="*/ 2437 w 2437"/>
                <a:gd name="T69" fmla="*/ 1285 h 2439"/>
                <a:gd name="T70" fmla="*/ 2437 w 2437"/>
                <a:gd name="T71" fmla="*/ 1263 h 2439"/>
                <a:gd name="T72" fmla="*/ 2363 w 2437"/>
                <a:gd name="T73" fmla="*/ 1145 h 2439"/>
                <a:gd name="T74" fmla="*/ 2195 w 2437"/>
                <a:gd name="T75" fmla="*/ 1154 h 2439"/>
                <a:gd name="T76" fmla="*/ 2195 w 2437"/>
                <a:gd name="T77" fmla="*/ 1087 h 2439"/>
                <a:gd name="T78" fmla="*/ 2217 w 2437"/>
                <a:gd name="T79" fmla="*/ 507 h 2439"/>
                <a:gd name="T80" fmla="*/ 2239 w 2437"/>
                <a:gd name="T81" fmla="*/ 228 h 2439"/>
                <a:gd name="T82" fmla="*/ 2195 w 2437"/>
                <a:gd name="T83" fmla="*/ 0 h 2439"/>
                <a:gd name="T84" fmla="*/ 2026 w 2437"/>
                <a:gd name="T85" fmla="*/ 15 h 2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37" h="2439">
                  <a:moveTo>
                    <a:pt x="1446" y="1182"/>
                  </a:moveTo>
                  <a:cubicBezTo>
                    <a:pt x="1448" y="1159"/>
                    <a:pt x="1676" y="905"/>
                    <a:pt x="1710" y="859"/>
                  </a:cubicBezTo>
                  <a:cubicBezTo>
                    <a:pt x="1737" y="822"/>
                    <a:pt x="1949" y="541"/>
                    <a:pt x="1967" y="536"/>
                  </a:cubicBezTo>
                  <a:lnTo>
                    <a:pt x="1951" y="1167"/>
                  </a:lnTo>
                  <a:lnTo>
                    <a:pt x="1446" y="1182"/>
                  </a:lnTo>
                  <a:close/>
                  <a:moveTo>
                    <a:pt x="2026" y="15"/>
                  </a:moveTo>
                  <a:cubicBezTo>
                    <a:pt x="2011" y="77"/>
                    <a:pt x="1656" y="557"/>
                    <a:pt x="1595" y="634"/>
                  </a:cubicBezTo>
                  <a:cubicBezTo>
                    <a:pt x="1518" y="729"/>
                    <a:pt x="1442" y="840"/>
                    <a:pt x="1360" y="927"/>
                  </a:cubicBezTo>
                  <a:cubicBezTo>
                    <a:pt x="1325" y="963"/>
                    <a:pt x="1129" y="1180"/>
                    <a:pt x="1116" y="1204"/>
                  </a:cubicBezTo>
                  <a:cubicBezTo>
                    <a:pt x="978" y="1204"/>
                    <a:pt x="826" y="1231"/>
                    <a:pt x="683" y="1233"/>
                  </a:cubicBezTo>
                  <a:cubicBezTo>
                    <a:pt x="579" y="1234"/>
                    <a:pt x="347" y="1241"/>
                    <a:pt x="282" y="1287"/>
                  </a:cubicBezTo>
                  <a:cubicBezTo>
                    <a:pt x="240" y="1317"/>
                    <a:pt x="238" y="1414"/>
                    <a:pt x="265" y="1453"/>
                  </a:cubicBezTo>
                  <a:cubicBezTo>
                    <a:pt x="299" y="1504"/>
                    <a:pt x="379" y="1485"/>
                    <a:pt x="448" y="1483"/>
                  </a:cubicBezTo>
                  <a:cubicBezTo>
                    <a:pt x="589" y="1477"/>
                    <a:pt x="750" y="1461"/>
                    <a:pt x="881" y="1461"/>
                  </a:cubicBezTo>
                  <a:cubicBezTo>
                    <a:pt x="851" y="1518"/>
                    <a:pt x="518" y="1812"/>
                    <a:pt x="446" y="1877"/>
                  </a:cubicBezTo>
                  <a:cubicBezTo>
                    <a:pt x="379" y="1937"/>
                    <a:pt x="289" y="2028"/>
                    <a:pt x="220" y="2077"/>
                  </a:cubicBezTo>
                  <a:cubicBezTo>
                    <a:pt x="184" y="2104"/>
                    <a:pt x="148" y="2145"/>
                    <a:pt x="106" y="2176"/>
                  </a:cubicBezTo>
                  <a:cubicBezTo>
                    <a:pt x="76" y="2198"/>
                    <a:pt x="16" y="2252"/>
                    <a:pt x="0" y="2283"/>
                  </a:cubicBezTo>
                  <a:cubicBezTo>
                    <a:pt x="26" y="2335"/>
                    <a:pt x="2" y="2332"/>
                    <a:pt x="53" y="2384"/>
                  </a:cubicBezTo>
                  <a:cubicBezTo>
                    <a:pt x="75" y="2405"/>
                    <a:pt x="107" y="2439"/>
                    <a:pt x="145" y="2434"/>
                  </a:cubicBezTo>
                  <a:cubicBezTo>
                    <a:pt x="171" y="2431"/>
                    <a:pt x="292" y="2331"/>
                    <a:pt x="320" y="2309"/>
                  </a:cubicBezTo>
                  <a:cubicBezTo>
                    <a:pt x="422" y="2233"/>
                    <a:pt x="553" y="2124"/>
                    <a:pt x="641" y="2035"/>
                  </a:cubicBezTo>
                  <a:cubicBezTo>
                    <a:pt x="740" y="1935"/>
                    <a:pt x="841" y="1842"/>
                    <a:pt x="942" y="1741"/>
                  </a:cubicBezTo>
                  <a:cubicBezTo>
                    <a:pt x="1008" y="1675"/>
                    <a:pt x="1170" y="1469"/>
                    <a:pt x="1226" y="1431"/>
                  </a:cubicBezTo>
                  <a:lnTo>
                    <a:pt x="1960" y="1394"/>
                  </a:lnTo>
                  <a:cubicBezTo>
                    <a:pt x="1960" y="1575"/>
                    <a:pt x="1987" y="1780"/>
                    <a:pt x="1989" y="1945"/>
                  </a:cubicBezTo>
                  <a:cubicBezTo>
                    <a:pt x="1990" y="2027"/>
                    <a:pt x="2007" y="2131"/>
                    <a:pt x="2020" y="2208"/>
                  </a:cubicBezTo>
                  <a:cubicBezTo>
                    <a:pt x="2032" y="2277"/>
                    <a:pt x="2030" y="2400"/>
                    <a:pt x="2114" y="2400"/>
                  </a:cubicBezTo>
                  <a:lnTo>
                    <a:pt x="2158" y="2400"/>
                  </a:lnTo>
                  <a:cubicBezTo>
                    <a:pt x="2210" y="2400"/>
                    <a:pt x="2239" y="2388"/>
                    <a:pt x="2261" y="2356"/>
                  </a:cubicBezTo>
                  <a:cubicBezTo>
                    <a:pt x="2261" y="2281"/>
                    <a:pt x="2247" y="2191"/>
                    <a:pt x="2238" y="2115"/>
                  </a:cubicBezTo>
                  <a:cubicBezTo>
                    <a:pt x="2230" y="2044"/>
                    <a:pt x="2226" y="1955"/>
                    <a:pt x="2215" y="1881"/>
                  </a:cubicBezTo>
                  <a:cubicBezTo>
                    <a:pt x="2196" y="1757"/>
                    <a:pt x="2195" y="1522"/>
                    <a:pt x="2195" y="1380"/>
                  </a:cubicBezTo>
                  <a:lnTo>
                    <a:pt x="2297" y="1380"/>
                  </a:lnTo>
                  <a:cubicBezTo>
                    <a:pt x="2381" y="1380"/>
                    <a:pt x="2437" y="1369"/>
                    <a:pt x="2437" y="1285"/>
                  </a:cubicBezTo>
                  <a:lnTo>
                    <a:pt x="2437" y="1263"/>
                  </a:lnTo>
                  <a:cubicBezTo>
                    <a:pt x="2437" y="1210"/>
                    <a:pt x="2415" y="1142"/>
                    <a:pt x="2363" y="1145"/>
                  </a:cubicBezTo>
                  <a:lnTo>
                    <a:pt x="2195" y="1154"/>
                  </a:lnTo>
                  <a:lnTo>
                    <a:pt x="2195" y="1087"/>
                  </a:lnTo>
                  <a:cubicBezTo>
                    <a:pt x="2195" y="887"/>
                    <a:pt x="2218" y="689"/>
                    <a:pt x="2217" y="507"/>
                  </a:cubicBezTo>
                  <a:cubicBezTo>
                    <a:pt x="2216" y="409"/>
                    <a:pt x="2236" y="317"/>
                    <a:pt x="2239" y="228"/>
                  </a:cubicBezTo>
                  <a:cubicBezTo>
                    <a:pt x="2243" y="89"/>
                    <a:pt x="2291" y="84"/>
                    <a:pt x="2195" y="0"/>
                  </a:cubicBezTo>
                  <a:lnTo>
                    <a:pt x="2026" y="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1445089-CE00-69DE-92C4-086899C77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333" y="230660"/>
              <a:ext cx="1277620" cy="1190625"/>
            </a:xfrm>
            <a:custGeom>
              <a:avLst/>
              <a:gdLst>
                <a:gd name="T0" fmla="*/ 51 w 2348"/>
                <a:gd name="T1" fmla="*/ 15 h 2187"/>
                <a:gd name="T2" fmla="*/ 0 w 2348"/>
                <a:gd name="T3" fmla="*/ 118 h 2187"/>
                <a:gd name="T4" fmla="*/ 102 w 2348"/>
                <a:gd name="T5" fmla="*/ 309 h 2187"/>
                <a:gd name="T6" fmla="*/ 279 w 2348"/>
                <a:gd name="T7" fmla="*/ 312 h 2187"/>
                <a:gd name="T8" fmla="*/ 675 w 2348"/>
                <a:gd name="T9" fmla="*/ 294 h 2187"/>
                <a:gd name="T10" fmla="*/ 844 w 2348"/>
                <a:gd name="T11" fmla="*/ 279 h 2187"/>
                <a:gd name="T12" fmla="*/ 1116 w 2348"/>
                <a:gd name="T13" fmla="*/ 273 h 2187"/>
                <a:gd name="T14" fmla="*/ 1095 w 2348"/>
                <a:gd name="T15" fmla="*/ 301 h 2187"/>
                <a:gd name="T16" fmla="*/ 1086 w 2348"/>
                <a:gd name="T17" fmla="*/ 749 h 2187"/>
                <a:gd name="T18" fmla="*/ 1128 w 2348"/>
                <a:gd name="T19" fmla="*/ 1536 h 2187"/>
                <a:gd name="T20" fmla="*/ 1170 w 2348"/>
                <a:gd name="T21" fmla="*/ 1906 h 2187"/>
                <a:gd name="T22" fmla="*/ 1306 w 2348"/>
                <a:gd name="T23" fmla="*/ 2187 h 2187"/>
                <a:gd name="T24" fmla="*/ 1379 w 2348"/>
                <a:gd name="T25" fmla="*/ 2187 h 2187"/>
                <a:gd name="T26" fmla="*/ 1460 w 2348"/>
                <a:gd name="T27" fmla="*/ 2173 h 2187"/>
                <a:gd name="T28" fmla="*/ 1504 w 2348"/>
                <a:gd name="T29" fmla="*/ 2063 h 2187"/>
                <a:gd name="T30" fmla="*/ 1431 w 2348"/>
                <a:gd name="T31" fmla="*/ 1637 h 2187"/>
                <a:gd name="T32" fmla="*/ 1387 w 2348"/>
                <a:gd name="T33" fmla="*/ 1182 h 2187"/>
                <a:gd name="T34" fmla="*/ 1365 w 2348"/>
                <a:gd name="T35" fmla="*/ 705 h 2187"/>
                <a:gd name="T36" fmla="*/ 1372 w 2348"/>
                <a:gd name="T37" fmla="*/ 206 h 2187"/>
                <a:gd name="T38" fmla="*/ 1534 w 2348"/>
                <a:gd name="T39" fmla="*/ 118 h 2187"/>
                <a:gd name="T40" fmla="*/ 1688 w 2348"/>
                <a:gd name="T41" fmla="*/ 199 h 2187"/>
                <a:gd name="T42" fmla="*/ 1688 w 2348"/>
                <a:gd name="T43" fmla="*/ 272 h 2187"/>
                <a:gd name="T44" fmla="*/ 2238 w 2348"/>
                <a:gd name="T45" fmla="*/ 287 h 2187"/>
                <a:gd name="T46" fmla="*/ 2318 w 2348"/>
                <a:gd name="T47" fmla="*/ 212 h 2187"/>
                <a:gd name="T48" fmla="*/ 2326 w 2348"/>
                <a:gd name="T49" fmla="*/ 89 h 2187"/>
                <a:gd name="T50" fmla="*/ 1600 w 2348"/>
                <a:gd name="T51" fmla="*/ 71 h 2187"/>
                <a:gd name="T52" fmla="*/ 1445 w 2348"/>
                <a:gd name="T53" fmla="*/ 74 h 2187"/>
                <a:gd name="T54" fmla="*/ 1078 w 2348"/>
                <a:gd name="T55" fmla="*/ 81 h 2187"/>
                <a:gd name="T56" fmla="*/ 734 w 2348"/>
                <a:gd name="T57" fmla="*/ 103 h 2187"/>
                <a:gd name="T58" fmla="*/ 374 w 2348"/>
                <a:gd name="T59" fmla="*/ 118 h 2187"/>
                <a:gd name="T60" fmla="*/ 124 w 2348"/>
                <a:gd name="T61" fmla="*/ 0 h 2187"/>
                <a:gd name="T62" fmla="*/ 51 w 2348"/>
                <a:gd name="T63" fmla="*/ 15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48" h="2187">
                  <a:moveTo>
                    <a:pt x="51" y="15"/>
                  </a:moveTo>
                  <a:lnTo>
                    <a:pt x="0" y="118"/>
                  </a:lnTo>
                  <a:cubicBezTo>
                    <a:pt x="0" y="203"/>
                    <a:pt x="0" y="309"/>
                    <a:pt x="102" y="309"/>
                  </a:cubicBezTo>
                  <a:lnTo>
                    <a:pt x="279" y="312"/>
                  </a:lnTo>
                  <a:lnTo>
                    <a:pt x="675" y="294"/>
                  </a:lnTo>
                  <a:lnTo>
                    <a:pt x="844" y="279"/>
                  </a:lnTo>
                  <a:lnTo>
                    <a:pt x="1116" y="273"/>
                  </a:lnTo>
                  <a:lnTo>
                    <a:pt x="1095" y="301"/>
                  </a:lnTo>
                  <a:lnTo>
                    <a:pt x="1086" y="749"/>
                  </a:lnTo>
                  <a:cubicBezTo>
                    <a:pt x="1081" y="975"/>
                    <a:pt x="1099" y="1337"/>
                    <a:pt x="1128" y="1536"/>
                  </a:cubicBezTo>
                  <a:cubicBezTo>
                    <a:pt x="1147" y="1661"/>
                    <a:pt x="1148" y="1783"/>
                    <a:pt x="1170" y="1906"/>
                  </a:cubicBezTo>
                  <a:cubicBezTo>
                    <a:pt x="1191" y="2030"/>
                    <a:pt x="1165" y="2187"/>
                    <a:pt x="1306" y="2187"/>
                  </a:cubicBezTo>
                  <a:lnTo>
                    <a:pt x="1379" y="2187"/>
                  </a:lnTo>
                  <a:cubicBezTo>
                    <a:pt x="1419" y="2187"/>
                    <a:pt x="1419" y="2174"/>
                    <a:pt x="1460" y="2173"/>
                  </a:cubicBezTo>
                  <a:cubicBezTo>
                    <a:pt x="1472" y="2127"/>
                    <a:pt x="1504" y="2145"/>
                    <a:pt x="1504" y="2063"/>
                  </a:cubicBezTo>
                  <a:cubicBezTo>
                    <a:pt x="1455" y="1989"/>
                    <a:pt x="1440" y="1755"/>
                    <a:pt x="1431" y="1637"/>
                  </a:cubicBezTo>
                  <a:cubicBezTo>
                    <a:pt x="1420" y="1494"/>
                    <a:pt x="1385" y="1336"/>
                    <a:pt x="1387" y="1182"/>
                  </a:cubicBezTo>
                  <a:cubicBezTo>
                    <a:pt x="1388" y="1040"/>
                    <a:pt x="1364" y="854"/>
                    <a:pt x="1365" y="705"/>
                  </a:cubicBezTo>
                  <a:cubicBezTo>
                    <a:pt x="1365" y="536"/>
                    <a:pt x="1372" y="381"/>
                    <a:pt x="1372" y="206"/>
                  </a:cubicBezTo>
                  <a:cubicBezTo>
                    <a:pt x="1407" y="154"/>
                    <a:pt x="1448" y="118"/>
                    <a:pt x="1534" y="118"/>
                  </a:cubicBezTo>
                  <a:cubicBezTo>
                    <a:pt x="1616" y="118"/>
                    <a:pt x="1654" y="148"/>
                    <a:pt x="1688" y="199"/>
                  </a:cubicBezTo>
                  <a:lnTo>
                    <a:pt x="1688" y="272"/>
                  </a:lnTo>
                  <a:lnTo>
                    <a:pt x="2238" y="287"/>
                  </a:lnTo>
                  <a:cubicBezTo>
                    <a:pt x="2272" y="264"/>
                    <a:pt x="2307" y="253"/>
                    <a:pt x="2318" y="212"/>
                  </a:cubicBezTo>
                  <a:cubicBezTo>
                    <a:pt x="2330" y="164"/>
                    <a:pt x="2348" y="133"/>
                    <a:pt x="2326" y="89"/>
                  </a:cubicBezTo>
                  <a:lnTo>
                    <a:pt x="1600" y="71"/>
                  </a:lnTo>
                  <a:lnTo>
                    <a:pt x="1445" y="74"/>
                  </a:lnTo>
                  <a:cubicBezTo>
                    <a:pt x="1314" y="74"/>
                    <a:pt x="1205" y="82"/>
                    <a:pt x="1078" y="81"/>
                  </a:cubicBezTo>
                  <a:cubicBezTo>
                    <a:pt x="967" y="81"/>
                    <a:pt x="843" y="104"/>
                    <a:pt x="734" y="103"/>
                  </a:cubicBezTo>
                  <a:cubicBezTo>
                    <a:pt x="621" y="103"/>
                    <a:pt x="483" y="118"/>
                    <a:pt x="374" y="118"/>
                  </a:cubicBezTo>
                  <a:cubicBezTo>
                    <a:pt x="244" y="117"/>
                    <a:pt x="127" y="132"/>
                    <a:pt x="124" y="0"/>
                  </a:cubicBezTo>
                  <a:lnTo>
                    <a:pt x="51" y="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A58227E-4D3A-855B-9A43-62EE4EE25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848" y="95405"/>
              <a:ext cx="1293495" cy="207010"/>
            </a:xfrm>
            <a:custGeom>
              <a:avLst/>
              <a:gdLst>
                <a:gd name="T0" fmla="*/ 20 w 2377"/>
                <a:gd name="T1" fmla="*/ 249 h 381"/>
                <a:gd name="T2" fmla="*/ 270 w 2377"/>
                <a:gd name="T3" fmla="*/ 367 h 381"/>
                <a:gd name="T4" fmla="*/ 630 w 2377"/>
                <a:gd name="T5" fmla="*/ 352 h 381"/>
                <a:gd name="T6" fmla="*/ 974 w 2377"/>
                <a:gd name="T7" fmla="*/ 330 h 381"/>
                <a:gd name="T8" fmla="*/ 1341 w 2377"/>
                <a:gd name="T9" fmla="*/ 323 h 381"/>
                <a:gd name="T10" fmla="*/ 1496 w 2377"/>
                <a:gd name="T11" fmla="*/ 320 h 381"/>
                <a:gd name="T12" fmla="*/ 2222 w 2377"/>
                <a:gd name="T13" fmla="*/ 338 h 381"/>
                <a:gd name="T14" fmla="*/ 2251 w 2377"/>
                <a:gd name="T15" fmla="*/ 345 h 381"/>
                <a:gd name="T16" fmla="*/ 2354 w 2377"/>
                <a:gd name="T17" fmla="*/ 220 h 381"/>
                <a:gd name="T18" fmla="*/ 2354 w 2377"/>
                <a:gd name="T19" fmla="*/ 0 h 381"/>
                <a:gd name="T20" fmla="*/ 1026 w 2377"/>
                <a:gd name="T21" fmla="*/ 0 h 381"/>
                <a:gd name="T22" fmla="*/ 432 w 2377"/>
                <a:gd name="T23" fmla="*/ 37 h 381"/>
                <a:gd name="T24" fmla="*/ 20 w 2377"/>
                <a:gd name="T25" fmla="*/ 24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7" h="381">
                  <a:moveTo>
                    <a:pt x="20" y="249"/>
                  </a:moveTo>
                  <a:cubicBezTo>
                    <a:pt x="23" y="381"/>
                    <a:pt x="140" y="366"/>
                    <a:pt x="270" y="367"/>
                  </a:cubicBezTo>
                  <a:cubicBezTo>
                    <a:pt x="379" y="367"/>
                    <a:pt x="517" y="352"/>
                    <a:pt x="630" y="352"/>
                  </a:cubicBezTo>
                  <a:cubicBezTo>
                    <a:pt x="739" y="353"/>
                    <a:pt x="863" y="330"/>
                    <a:pt x="974" y="330"/>
                  </a:cubicBezTo>
                  <a:cubicBezTo>
                    <a:pt x="1101" y="331"/>
                    <a:pt x="1210" y="323"/>
                    <a:pt x="1341" y="323"/>
                  </a:cubicBezTo>
                  <a:lnTo>
                    <a:pt x="1496" y="320"/>
                  </a:lnTo>
                  <a:lnTo>
                    <a:pt x="2222" y="338"/>
                  </a:lnTo>
                  <a:lnTo>
                    <a:pt x="2251" y="345"/>
                  </a:lnTo>
                  <a:cubicBezTo>
                    <a:pt x="2377" y="261"/>
                    <a:pt x="2294" y="307"/>
                    <a:pt x="2354" y="220"/>
                  </a:cubicBezTo>
                  <a:lnTo>
                    <a:pt x="2354" y="0"/>
                  </a:lnTo>
                  <a:lnTo>
                    <a:pt x="1026" y="0"/>
                  </a:lnTo>
                  <a:cubicBezTo>
                    <a:pt x="1023" y="2"/>
                    <a:pt x="477" y="35"/>
                    <a:pt x="432" y="37"/>
                  </a:cubicBezTo>
                  <a:cubicBezTo>
                    <a:pt x="194" y="46"/>
                    <a:pt x="0" y="1"/>
                    <a:pt x="20" y="2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D86B99B-C0E4-CBA3-4088-EF92FC719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648" y="294795"/>
              <a:ext cx="253365" cy="1074420"/>
            </a:xfrm>
            <a:custGeom>
              <a:avLst/>
              <a:gdLst>
                <a:gd name="T0" fmla="*/ 140 w 466"/>
                <a:gd name="T1" fmla="*/ 1945 h 1974"/>
                <a:gd name="T2" fmla="*/ 228 w 466"/>
                <a:gd name="T3" fmla="*/ 1974 h 1974"/>
                <a:gd name="T4" fmla="*/ 405 w 466"/>
                <a:gd name="T5" fmla="*/ 1651 h 1974"/>
                <a:gd name="T6" fmla="*/ 356 w 466"/>
                <a:gd name="T7" fmla="*/ 1171 h 1974"/>
                <a:gd name="T8" fmla="*/ 331 w 466"/>
                <a:gd name="T9" fmla="*/ 668 h 1974"/>
                <a:gd name="T10" fmla="*/ 324 w 466"/>
                <a:gd name="T11" fmla="*/ 154 h 1974"/>
                <a:gd name="T12" fmla="*/ 324 w 466"/>
                <a:gd name="T13" fmla="*/ 81 h 1974"/>
                <a:gd name="T14" fmla="*/ 170 w 466"/>
                <a:gd name="T15" fmla="*/ 0 h 1974"/>
                <a:gd name="T16" fmla="*/ 8 w 466"/>
                <a:gd name="T17" fmla="*/ 88 h 1974"/>
                <a:gd name="T18" fmla="*/ 1 w 466"/>
                <a:gd name="T19" fmla="*/ 587 h 1974"/>
                <a:gd name="T20" fmla="*/ 23 w 466"/>
                <a:gd name="T21" fmla="*/ 1064 h 1974"/>
                <a:gd name="T22" fmla="*/ 67 w 466"/>
                <a:gd name="T23" fmla="*/ 1519 h 1974"/>
                <a:gd name="T24" fmla="*/ 140 w 466"/>
                <a:gd name="T25" fmla="*/ 1945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6" h="1974">
                  <a:moveTo>
                    <a:pt x="140" y="1945"/>
                  </a:moveTo>
                  <a:cubicBezTo>
                    <a:pt x="168" y="1951"/>
                    <a:pt x="202" y="1974"/>
                    <a:pt x="228" y="1974"/>
                  </a:cubicBezTo>
                  <a:cubicBezTo>
                    <a:pt x="466" y="1974"/>
                    <a:pt x="429" y="1864"/>
                    <a:pt x="405" y="1651"/>
                  </a:cubicBezTo>
                  <a:cubicBezTo>
                    <a:pt x="386" y="1487"/>
                    <a:pt x="384" y="1328"/>
                    <a:pt x="356" y="1171"/>
                  </a:cubicBezTo>
                  <a:cubicBezTo>
                    <a:pt x="335" y="1053"/>
                    <a:pt x="330" y="800"/>
                    <a:pt x="331" y="668"/>
                  </a:cubicBezTo>
                  <a:cubicBezTo>
                    <a:pt x="332" y="511"/>
                    <a:pt x="324" y="324"/>
                    <a:pt x="324" y="154"/>
                  </a:cubicBezTo>
                  <a:lnTo>
                    <a:pt x="324" y="81"/>
                  </a:lnTo>
                  <a:cubicBezTo>
                    <a:pt x="290" y="30"/>
                    <a:pt x="252" y="0"/>
                    <a:pt x="170" y="0"/>
                  </a:cubicBezTo>
                  <a:cubicBezTo>
                    <a:pt x="84" y="0"/>
                    <a:pt x="43" y="36"/>
                    <a:pt x="8" y="88"/>
                  </a:cubicBezTo>
                  <a:cubicBezTo>
                    <a:pt x="8" y="263"/>
                    <a:pt x="1" y="418"/>
                    <a:pt x="1" y="587"/>
                  </a:cubicBezTo>
                  <a:cubicBezTo>
                    <a:pt x="0" y="736"/>
                    <a:pt x="24" y="922"/>
                    <a:pt x="23" y="1064"/>
                  </a:cubicBezTo>
                  <a:cubicBezTo>
                    <a:pt x="21" y="1218"/>
                    <a:pt x="56" y="1376"/>
                    <a:pt x="67" y="1519"/>
                  </a:cubicBezTo>
                  <a:cubicBezTo>
                    <a:pt x="76" y="1637"/>
                    <a:pt x="91" y="1871"/>
                    <a:pt x="140" y="19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E103AE7-9154-ABB1-5413-4CA49C004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058" y="139220"/>
              <a:ext cx="195580" cy="163830"/>
            </a:xfrm>
            <a:custGeom>
              <a:avLst/>
              <a:gdLst>
                <a:gd name="T0" fmla="*/ 22 w 360"/>
                <a:gd name="T1" fmla="*/ 205 h 301"/>
                <a:gd name="T2" fmla="*/ 228 w 360"/>
                <a:gd name="T3" fmla="*/ 301 h 301"/>
                <a:gd name="T4" fmla="*/ 309 w 360"/>
                <a:gd name="T5" fmla="*/ 286 h 301"/>
                <a:gd name="T6" fmla="*/ 360 w 360"/>
                <a:gd name="T7" fmla="*/ 183 h 301"/>
                <a:gd name="T8" fmla="*/ 257 w 360"/>
                <a:gd name="T9" fmla="*/ 0 h 301"/>
                <a:gd name="T10" fmla="*/ 199 w 360"/>
                <a:gd name="T11" fmla="*/ 0 h 301"/>
                <a:gd name="T12" fmla="*/ 0 w 360"/>
                <a:gd name="T13" fmla="*/ 132 h 301"/>
                <a:gd name="T14" fmla="*/ 0 w 360"/>
                <a:gd name="T15" fmla="*/ 139 h 301"/>
                <a:gd name="T16" fmla="*/ 22 w 360"/>
                <a:gd name="T17" fmla="*/ 205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301">
                  <a:moveTo>
                    <a:pt x="22" y="205"/>
                  </a:moveTo>
                  <a:cubicBezTo>
                    <a:pt x="58" y="272"/>
                    <a:pt x="126" y="301"/>
                    <a:pt x="228" y="301"/>
                  </a:cubicBezTo>
                  <a:lnTo>
                    <a:pt x="309" y="286"/>
                  </a:lnTo>
                  <a:lnTo>
                    <a:pt x="360" y="183"/>
                  </a:lnTo>
                  <a:cubicBezTo>
                    <a:pt x="360" y="112"/>
                    <a:pt x="313" y="0"/>
                    <a:pt x="257" y="0"/>
                  </a:cubicBezTo>
                  <a:lnTo>
                    <a:pt x="199" y="0"/>
                  </a:lnTo>
                  <a:cubicBezTo>
                    <a:pt x="119" y="0"/>
                    <a:pt x="0" y="57"/>
                    <a:pt x="0" y="132"/>
                  </a:cubicBezTo>
                  <a:lnTo>
                    <a:pt x="0" y="139"/>
                  </a:lnTo>
                  <a:cubicBezTo>
                    <a:pt x="0" y="174"/>
                    <a:pt x="9" y="185"/>
                    <a:pt x="22" y="20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C1E01226-6D00-9FEB-5C12-DB81650C2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848" y="1397155"/>
              <a:ext cx="163830" cy="168275"/>
            </a:xfrm>
            <a:custGeom>
              <a:avLst/>
              <a:gdLst>
                <a:gd name="T0" fmla="*/ 0 w 301"/>
                <a:gd name="T1" fmla="*/ 133 h 309"/>
                <a:gd name="T2" fmla="*/ 22 w 301"/>
                <a:gd name="T3" fmla="*/ 213 h 309"/>
                <a:gd name="T4" fmla="*/ 147 w 301"/>
                <a:gd name="T5" fmla="*/ 309 h 309"/>
                <a:gd name="T6" fmla="*/ 301 w 301"/>
                <a:gd name="T7" fmla="*/ 162 h 309"/>
                <a:gd name="T8" fmla="*/ 301 w 301"/>
                <a:gd name="T9" fmla="*/ 103 h 309"/>
                <a:gd name="T10" fmla="*/ 198 w 301"/>
                <a:gd name="T11" fmla="*/ 0 h 309"/>
                <a:gd name="T12" fmla="*/ 169 w 301"/>
                <a:gd name="T13" fmla="*/ 0 h 309"/>
                <a:gd name="T14" fmla="*/ 0 w 301"/>
                <a:gd name="T15" fmla="*/ 133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1" h="309">
                  <a:moveTo>
                    <a:pt x="0" y="133"/>
                  </a:moveTo>
                  <a:lnTo>
                    <a:pt x="22" y="213"/>
                  </a:lnTo>
                  <a:cubicBezTo>
                    <a:pt x="57" y="253"/>
                    <a:pt x="72" y="309"/>
                    <a:pt x="147" y="309"/>
                  </a:cubicBezTo>
                  <a:cubicBezTo>
                    <a:pt x="223" y="309"/>
                    <a:pt x="301" y="239"/>
                    <a:pt x="301" y="162"/>
                  </a:cubicBezTo>
                  <a:lnTo>
                    <a:pt x="301" y="103"/>
                  </a:lnTo>
                  <a:cubicBezTo>
                    <a:pt x="301" y="40"/>
                    <a:pt x="256" y="0"/>
                    <a:pt x="198" y="0"/>
                  </a:cubicBezTo>
                  <a:lnTo>
                    <a:pt x="169" y="0"/>
                  </a:lnTo>
                  <a:cubicBezTo>
                    <a:pt x="93" y="0"/>
                    <a:pt x="0" y="55"/>
                    <a:pt x="0" y="1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C6B197D-1F65-AA7A-E4FD-FCE98B211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083" y="1444780"/>
              <a:ext cx="163830" cy="217170"/>
            </a:xfrm>
            <a:custGeom>
              <a:avLst/>
              <a:gdLst>
                <a:gd name="T0" fmla="*/ 301 w 301"/>
                <a:gd name="T1" fmla="*/ 126 h 399"/>
                <a:gd name="T2" fmla="*/ 279 w 301"/>
                <a:gd name="T3" fmla="*/ 46 h 399"/>
                <a:gd name="T4" fmla="*/ 110 w 301"/>
                <a:gd name="T5" fmla="*/ 23 h 399"/>
                <a:gd name="T6" fmla="*/ 0 w 301"/>
                <a:gd name="T7" fmla="*/ 126 h 399"/>
                <a:gd name="T8" fmla="*/ 301 w 301"/>
                <a:gd name="T9" fmla="*/ 126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99">
                  <a:moveTo>
                    <a:pt x="301" y="126"/>
                  </a:moveTo>
                  <a:lnTo>
                    <a:pt x="279" y="46"/>
                  </a:lnTo>
                  <a:cubicBezTo>
                    <a:pt x="236" y="16"/>
                    <a:pt x="172" y="0"/>
                    <a:pt x="110" y="23"/>
                  </a:cubicBezTo>
                  <a:cubicBezTo>
                    <a:pt x="74" y="37"/>
                    <a:pt x="0" y="81"/>
                    <a:pt x="0" y="126"/>
                  </a:cubicBezTo>
                  <a:cubicBezTo>
                    <a:pt x="0" y="367"/>
                    <a:pt x="301" y="399"/>
                    <a:pt x="301" y="12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C2D1499D-21B6-0A96-E980-9CF929B3B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113" y="250980"/>
              <a:ext cx="198120" cy="155575"/>
            </a:xfrm>
            <a:custGeom>
              <a:avLst/>
              <a:gdLst>
                <a:gd name="T0" fmla="*/ 58 w 364"/>
                <a:gd name="T1" fmla="*/ 30 h 286"/>
                <a:gd name="T2" fmla="*/ 7 w 364"/>
                <a:gd name="T3" fmla="*/ 88 h 286"/>
                <a:gd name="T4" fmla="*/ 0 w 364"/>
                <a:gd name="T5" fmla="*/ 125 h 286"/>
                <a:gd name="T6" fmla="*/ 190 w 364"/>
                <a:gd name="T7" fmla="*/ 286 h 286"/>
                <a:gd name="T8" fmla="*/ 227 w 364"/>
                <a:gd name="T9" fmla="*/ 286 h 286"/>
                <a:gd name="T10" fmla="*/ 364 w 364"/>
                <a:gd name="T11" fmla="*/ 184 h 286"/>
                <a:gd name="T12" fmla="*/ 352 w 364"/>
                <a:gd name="T13" fmla="*/ 96 h 286"/>
                <a:gd name="T14" fmla="*/ 146 w 364"/>
                <a:gd name="T15" fmla="*/ 0 h 286"/>
                <a:gd name="T16" fmla="*/ 58 w 364"/>
                <a:gd name="T17" fmla="*/ 3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286">
                  <a:moveTo>
                    <a:pt x="58" y="30"/>
                  </a:moveTo>
                  <a:lnTo>
                    <a:pt x="7" y="88"/>
                  </a:lnTo>
                  <a:cubicBezTo>
                    <a:pt x="3" y="105"/>
                    <a:pt x="0" y="105"/>
                    <a:pt x="0" y="125"/>
                  </a:cubicBezTo>
                  <a:cubicBezTo>
                    <a:pt x="0" y="216"/>
                    <a:pt x="94" y="286"/>
                    <a:pt x="190" y="286"/>
                  </a:cubicBezTo>
                  <a:lnTo>
                    <a:pt x="227" y="286"/>
                  </a:lnTo>
                  <a:cubicBezTo>
                    <a:pt x="339" y="286"/>
                    <a:pt x="325" y="246"/>
                    <a:pt x="364" y="184"/>
                  </a:cubicBezTo>
                  <a:lnTo>
                    <a:pt x="352" y="96"/>
                  </a:lnTo>
                  <a:cubicBezTo>
                    <a:pt x="250" y="96"/>
                    <a:pt x="182" y="67"/>
                    <a:pt x="146" y="0"/>
                  </a:cubicBezTo>
                  <a:lnTo>
                    <a:pt x="58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F4B1487E-73CD-0D4E-9C56-B5D1C8741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758" y="1461290"/>
              <a:ext cx="156210" cy="151765"/>
            </a:xfrm>
            <a:custGeom>
              <a:avLst/>
              <a:gdLst>
                <a:gd name="T0" fmla="*/ 0 w 287"/>
                <a:gd name="T1" fmla="*/ 132 h 279"/>
                <a:gd name="T2" fmla="*/ 184 w 287"/>
                <a:gd name="T3" fmla="*/ 279 h 279"/>
                <a:gd name="T4" fmla="*/ 287 w 287"/>
                <a:gd name="T5" fmla="*/ 125 h 279"/>
                <a:gd name="T6" fmla="*/ 287 w 287"/>
                <a:gd name="T7" fmla="*/ 103 h 279"/>
                <a:gd name="T8" fmla="*/ 162 w 287"/>
                <a:gd name="T9" fmla="*/ 0 h 279"/>
                <a:gd name="T10" fmla="*/ 0 w 287"/>
                <a:gd name="T11" fmla="*/ 13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9">
                  <a:moveTo>
                    <a:pt x="0" y="132"/>
                  </a:moveTo>
                  <a:cubicBezTo>
                    <a:pt x="0" y="211"/>
                    <a:pt x="97" y="279"/>
                    <a:pt x="184" y="279"/>
                  </a:cubicBezTo>
                  <a:cubicBezTo>
                    <a:pt x="227" y="279"/>
                    <a:pt x="287" y="178"/>
                    <a:pt x="287" y="125"/>
                  </a:cubicBezTo>
                  <a:lnTo>
                    <a:pt x="287" y="103"/>
                  </a:lnTo>
                  <a:cubicBezTo>
                    <a:pt x="287" y="46"/>
                    <a:pt x="221" y="0"/>
                    <a:pt x="162" y="0"/>
                  </a:cubicBezTo>
                  <a:cubicBezTo>
                    <a:pt x="93" y="0"/>
                    <a:pt x="0" y="68"/>
                    <a:pt x="0" y="1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555C26DC-3834-CEB2-2C1C-BA972351F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98" y="298605"/>
              <a:ext cx="147955" cy="112395"/>
            </a:xfrm>
            <a:custGeom>
              <a:avLst/>
              <a:gdLst>
                <a:gd name="T0" fmla="*/ 0 w 272"/>
                <a:gd name="T1" fmla="*/ 110 h 206"/>
                <a:gd name="T2" fmla="*/ 147 w 272"/>
                <a:gd name="T3" fmla="*/ 206 h 206"/>
                <a:gd name="T4" fmla="*/ 272 w 272"/>
                <a:gd name="T5" fmla="*/ 118 h 206"/>
                <a:gd name="T6" fmla="*/ 272 w 272"/>
                <a:gd name="T7" fmla="*/ 103 h 206"/>
                <a:gd name="T8" fmla="*/ 162 w 272"/>
                <a:gd name="T9" fmla="*/ 0 h 206"/>
                <a:gd name="T10" fmla="*/ 0 w 272"/>
                <a:gd name="T11" fmla="*/ 11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206">
                  <a:moveTo>
                    <a:pt x="0" y="110"/>
                  </a:moveTo>
                  <a:cubicBezTo>
                    <a:pt x="0" y="178"/>
                    <a:pt x="78" y="206"/>
                    <a:pt x="147" y="206"/>
                  </a:cubicBezTo>
                  <a:cubicBezTo>
                    <a:pt x="212" y="206"/>
                    <a:pt x="272" y="182"/>
                    <a:pt x="272" y="118"/>
                  </a:cubicBezTo>
                  <a:lnTo>
                    <a:pt x="272" y="103"/>
                  </a:lnTo>
                  <a:cubicBezTo>
                    <a:pt x="272" y="54"/>
                    <a:pt x="209" y="0"/>
                    <a:pt x="162" y="0"/>
                  </a:cubicBezTo>
                  <a:cubicBezTo>
                    <a:pt x="85" y="0"/>
                    <a:pt x="0" y="31"/>
                    <a:pt x="0" y="1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DD7076BF-97EA-52EE-F4CA-F46324966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543" y="194465"/>
              <a:ext cx="147320" cy="108585"/>
            </a:xfrm>
            <a:custGeom>
              <a:avLst/>
              <a:gdLst>
                <a:gd name="T0" fmla="*/ 220 w 271"/>
                <a:gd name="T1" fmla="*/ 191 h 199"/>
                <a:gd name="T2" fmla="*/ 271 w 271"/>
                <a:gd name="T3" fmla="*/ 133 h 199"/>
                <a:gd name="T4" fmla="*/ 271 w 271"/>
                <a:gd name="T5" fmla="*/ 81 h 199"/>
                <a:gd name="T6" fmla="*/ 183 w 271"/>
                <a:gd name="T7" fmla="*/ 0 h 199"/>
                <a:gd name="T8" fmla="*/ 147 w 271"/>
                <a:gd name="T9" fmla="*/ 0 h 199"/>
                <a:gd name="T10" fmla="*/ 0 w 271"/>
                <a:gd name="T11" fmla="*/ 88 h 199"/>
                <a:gd name="T12" fmla="*/ 0 w 271"/>
                <a:gd name="T13" fmla="*/ 110 h 199"/>
                <a:gd name="T14" fmla="*/ 117 w 271"/>
                <a:gd name="T15" fmla="*/ 199 h 199"/>
                <a:gd name="T16" fmla="*/ 183 w 271"/>
                <a:gd name="T17" fmla="*/ 199 h 199"/>
                <a:gd name="T18" fmla="*/ 220 w 271"/>
                <a:gd name="T19" fmla="*/ 19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199">
                  <a:moveTo>
                    <a:pt x="220" y="191"/>
                  </a:moveTo>
                  <a:lnTo>
                    <a:pt x="271" y="133"/>
                  </a:lnTo>
                  <a:lnTo>
                    <a:pt x="271" y="81"/>
                  </a:lnTo>
                  <a:cubicBezTo>
                    <a:pt x="255" y="57"/>
                    <a:pt x="220" y="0"/>
                    <a:pt x="183" y="0"/>
                  </a:cubicBezTo>
                  <a:lnTo>
                    <a:pt x="147" y="0"/>
                  </a:lnTo>
                  <a:cubicBezTo>
                    <a:pt x="88" y="0"/>
                    <a:pt x="0" y="33"/>
                    <a:pt x="0" y="88"/>
                  </a:cubicBezTo>
                  <a:lnTo>
                    <a:pt x="0" y="110"/>
                  </a:lnTo>
                  <a:cubicBezTo>
                    <a:pt x="0" y="165"/>
                    <a:pt x="62" y="199"/>
                    <a:pt x="117" y="199"/>
                  </a:cubicBezTo>
                  <a:lnTo>
                    <a:pt x="183" y="199"/>
                  </a:lnTo>
                  <a:cubicBezTo>
                    <a:pt x="203" y="199"/>
                    <a:pt x="204" y="195"/>
                    <a:pt x="220" y="19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A9287EE3-8E97-BCE0-CA1A-FDF5BCED0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938" y="1082195"/>
              <a:ext cx="123825" cy="123190"/>
            </a:xfrm>
            <a:custGeom>
              <a:avLst/>
              <a:gdLst>
                <a:gd name="T0" fmla="*/ 228 w 228"/>
                <a:gd name="T1" fmla="*/ 161 h 227"/>
                <a:gd name="T2" fmla="*/ 169 w 228"/>
                <a:gd name="T3" fmla="*/ 0 h 227"/>
                <a:gd name="T4" fmla="*/ 132 w 228"/>
                <a:gd name="T5" fmla="*/ 0 h 227"/>
                <a:gd name="T6" fmla="*/ 0 w 228"/>
                <a:gd name="T7" fmla="*/ 110 h 227"/>
                <a:gd name="T8" fmla="*/ 0 w 228"/>
                <a:gd name="T9" fmla="*/ 117 h 227"/>
                <a:gd name="T10" fmla="*/ 132 w 228"/>
                <a:gd name="T11" fmla="*/ 227 h 227"/>
                <a:gd name="T12" fmla="*/ 140 w 228"/>
                <a:gd name="T13" fmla="*/ 227 h 227"/>
                <a:gd name="T14" fmla="*/ 228 w 228"/>
                <a:gd name="T15" fmla="*/ 16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227">
                  <a:moveTo>
                    <a:pt x="228" y="161"/>
                  </a:moveTo>
                  <a:cubicBezTo>
                    <a:pt x="228" y="111"/>
                    <a:pt x="228" y="0"/>
                    <a:pt x="169" y="0"/>
                  </a:cubicBezTo>
                  <a:lnTo>
                    <a:pt x="132" y="0"/>
                  </a:lnTo>
                  <a:cubicBezTo>
                    <a:pt x="69" y="0"/>
                    <a:pt x="0" y="48"/>
                    <a:pt x="0" y="110"/>
                  </a:cubicBezTo>
                  <a:lnTo>
                    <a:pt x="0" y="117"/>
                  </a:lnTo>
                  <a:cubicBezTo>
                    <a:pt x="0" y="193"/>
                    <a:pt x="55" y="227"/>
                    <a:pt x="132" y="227"/>
                  </a:cubicBezTo>
                  <a:lnTo>
                    <a:pt x="140" y="227"/>
                  </a:lnTo>
                  <a:cubicBezTo>
                    <a:pt x="202" y="227"/>
                    <a:pt x="204" y="197"/>
                    <a:pt x="228" y="1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7BCCFB61-6E45-EE83-6B7E-04A1B805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218" y="1644805"/>
              <a:ext cx="111760" cy="127635"/>
            </a:xfrm>
            <a:custGeom>
              <a:avLst/>
              <a:gdLst>
                <a:gd name="T0" fmla="*/ 0 w 205"/>
                <a:gd name="T1" fmla="*/ 96 h 235"/>
                <a:gd name="T2" fmla="*/ 110 w 205"/>
                <a:gd name="T3" fmla="*/ 235 h 235"/>
                <a:gd name="T4" fmla="*/ 205 w 205"/>
                <a:gd name="T5" fmla="*/ 111 h 235"/>
                <a:gd name="T6" fmla="*/ 110 w 205"/>
                <a:gd name="T7" fmla="*/ 0 h 235"/>
                <a:gd name="T8" fmla="*/ 102 w 205"/>
                <a:gd name="T9" fmla="*/ 0 h 235"/>
                <a:gd name="T10" fmla="*/ 0 w 205"/>
                <a:gd name="T11" fmla="*/ 9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235">
                  <a:moveTo>
                    <a:pt x="0" y="96"/>
                  </a:moveTo>
                  <a:cubicBezTo>
                    <a:pt x="0" y="165"/>
                    <a:pt x="40" y="235"/>
                    <a:pt x="110" y="235"/>
                  </a:cubicBezTo>
                  <a:cubicBezTo>
                    <a:pt x="176" y="235"/>
                    <a:pt x="205" y="176"/>
                    <a:pt x="205" y="111"/>
                  </a:cubicBezTo>
                  <a:cubicBezTo>
                    <a:pt x="205" y="48"/>
                    <a:pt x="171" y="0"/>
                    <a:pt x="110" y="0"/>
                  </a:cubicBezTo>
                  <a:lnTo>
                    <a:pt x="102" y="0"/>
                  </a:lnTo>
                  <a:cubicBezTo>
                    <a:pt x="62" y="0"/>
                    <a:pt x="0" y="58"/>
                    <a:pt x="0" y="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2F6AB4A0-69A1-7AD1-1AE9-707CE1825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983" y="1593370"/>
              <a:ext cx="111760" cy="123825"/>
            </a:xfrm>
            <a:custGeom>
              <a:avLst/>
              <a:gdLst>
                <a:gd name="T0" fmla="*/ 0 w 205"/>
                <a:gd name="T1" fmla="*/ 103 h 228"/>
                <a:gd name="T2" fmla="*/ 80 w 205"/>
                <a:gd name="T3" fmla="*/ 228 h 228"/>
                <a:gd name="T4" fmla="*/ 124 w 205"/>
                <a:gd name="T5" fmla="*/ 228 h 228"/>
                <a:gd name="T6" fmla="*/ 205 w 205"/>
                <a:gd name="T7" fmla="*/ 117 h 228"/>
                <a:gd name="T8" fmla="*/ 205 w 205"/>
                <a:gd name="T9" fmla="*/ 110 h 228"/>
                <a:gd name="T10" fmla="*/ 110 w 205"/>
                <a:gd name="T11" fmla="*/ 0 h 228"/>
                <a:gd name="T12" fmla="*/ 88 w 205"/>
                <a:gd name="T13" fmla="*/ 0 h 228"/>
                <a:gd name="T14" fmla="*/ 0 w 205"/>
                <a:gd name="T15" fmla="*/ 10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5" h="228">
                  <a:moveTo>
                    <a:pt x="0" y="103"/>
                  </a:moveTo>
                  <a:cubicBezTo>
                    <a:pt x="0" y="140"/>
                    <a:pt x="46" y="228"/>
                    <a:pt x="80" y="228"/>
                  </a:cubicBezTo>
                  <a:lnTo>
                    <a:pt x="124" y="228"/>
                  </a:lnTo>
                  <a:cubicBezTo>
                    <a:pt x="176" y="228"/>
                    <a:pt x="205" y="169"/>
                    <a:pt x="205" y="117"/>
                  </a:cubicBezTo>
                  <a:lnTo>
                    <a:pt x="205" y="110"/>
                  </a:lnTo>
                  <a:cubicBezTo>
                    <a:pt x="205" y="39"/>
                    <a:pt x="181" y="0"/>
                    <a:pt x="110" y="0"/>
                  </a:cubicBezTo>
                  <a:lnTo>
                    <a:pt x="88" y="0"/>
                  </a:lnTo>
                  <a:cubicBezTo>
                    <a:pt x="55" y="0"/>
                    <a:pt x="0" y="60"/>
                    <a:pt x="0" y="1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41820EC7-B2D8-1AC5-49D5-DB766E0BE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73" y="1349530"/>
              <a:ext cx="111760" cy="107950"/>
            </a:xfrm>
            <a:custGeom>
              <a:avLst/>
              <a:gdLst>
                <a:gd name="T0" fmla="*/ 103 w 206"/>
                <a:gd name="T1" fmla="*/ 199 h 199"/>
                <a:gd name="T2" fmla="*/ 206 w 206"/>
                <a:gd name="T3" fmla="*/ 66 h 199"/>
                <a:gd name="T4" fmla="*/ 118 w 206"/>
                <a:gd name="T5" fmla="*/ 0 h 199"/>
                <a:gd name="T6" fmla="*/ 0 w 206"/>
                <a:gd name="T7" fmla="*/ 110 h 199"/>
                <a:gd name="T8" fmla="*/ 103 w 206"/>
                <a:gd name="T9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99">
                  <a:moveTo>
                    <a:pt x="103" y="199"/>
                  </a:moveTo>
                  <a:cubicBezTo>
                    <a:pt x="187" y="199"/>
                    <a:pt x="183" y="113"/>
                    <a:pt x="206" y="66"/>
                  </a:cubicBezTo>
                  <a:cubicBezTo>
                    <a:pt x="185" y="27"/>
                    <a:pt x="179" y="0"/>
                    <a:pt x="118" y="0"/>
                  </a:cubicBezTo>
                  <a:cubicBezTo>
                    <a:pt x="62" y="0"/>
                    <a:pt x="0" y="58"/>
                    <a:pt x="0" y="110"/>
                  </a:cubicBezTo>
                  <a:cubicBezTo>
                    <a:pt x="0" y="163"/>
                    <a:pt x="48" y="199"/>
                    <a:pt x="103" y="1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D97142C6-48F1-EF34-B907-7F0F32A26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048" y="1109500"/>
              <a:ext cx="111125" cy="109220"/>
            </a:xfrm>
            <a:custGeom>
              <a:avLst/>
              <a:gdLst>
                <a:gd name="T0" fmla="*/ 51 w 204"/>
                <a:gd name="T1" fmla="*/ 147 h 200"/>
                <a:gd name="T2" fmla="*/ 154 w 204"/>
                <a:gd name="T3" fmla="*/ 7 h 200"/>
                <a:gd name="T4" fmla="*/ 110 w 204"/>
                <a:gd name="T5" fmla="*/ 0 h 200"/>
                <a:gd name="T6" fmla="*/ 0 w 204"/>
                <a:gd name="T7" fmla="*/ 81 h 200"/>
                <a:gd name="T8" fmla="*/ 51 w 204"/>
                <a:gd name="T9" fmla="*/ 14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200">
                  <a:moveTo>
                    <a:pt x="51" y="147"/>
                  </a:moveTo>
                  <a:cubicBezTo>
                    <a:pt x="161" y="200"/>
                    <a:pt x="204" y="102"/>
                    <a:pt x="154" y="7"/>
                  </a:cubicBezTo>
                  <a:cubicBezTo>
                    <a:pt x="124" y="5"/>
                    <a:pt x="137" y="0"/>
                    <a:pt x="110" y="0"/>
                  </a:cubicBezTo>
                  <a:cubicBezTo>
                    <a:pt x="40" y="0"/>
                    <a:pt x="23" y="33"/>
                    <a:pt x="0" y="81"/>
                  </a:cubicBezTo>
                  <a:lnTo>
                    <a:pt x="51" y="14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74A3204-BE55-E8B6-A027-B6B7204C4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023" y="358295"/>
              <a:ext cx="67945" cy="53340"/>
            </a:xfrm>
            <a:custGeom>
              <a:avLst/>
              <a:gdLst>
                <a:gd name="T0" fmla="*/ 0 w 125"/>
                <a:gd name="T1" fmla="*/ 59 h 98"/>
                <a:gd name="T2" fmla="*/ 15 w 125"/>
                <a:gd name="T3" fmla="*/ 98 h 98"/>
                <a:gd name="T4" fmla="*/ 110 w 125"/>
                <a:gd name="T5" fmla="*/ 96 h 98"/>
                <a:gd name="T6" fmla="*/ 125 w 125"/>
                <a:gd name="T7" fmla="*/ 59 h 98"/>
                <a:gd name="T8" fmla="*/ 88 w 125"/>
                <a:gd name="T9" fmla="*/ 0 h 98"/>
                <a:gd name="T10" fmla="*/ 0 w 125"/>
                <a:gd name="T11" fmla="*/ 5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98">
                  <a:moveTo>
                    <a:pt x="0" y="59"/>
                  </a:moveTo>
                  <a:cubicBezTo>
                    <a:pt x="0" y="83"/>
                    <a:pt x="6" y="65"/>
                    <a:pt x="15" y="98"/>
                  </a:cubicBezTo>
                  <a:lnTo>
                    <a:pt x="110" y="96"/>
                  </a:lnTo>
                  <a:cubicBezTo>
                    <a:pt x="115" y="86"/>
                    <a:pt x="125" y="71"/>
                    <a:pt x="125" y="59"/>
                  </a:cubicBezTo>
                  <a:cubicBezTo>
                    <a:pt x="125" y="35"/>
                    <a:pt x="102" y="0"/>
                    <a:pt x="88" y="0"/>
                  </a:cubicBezTo>
                  <a:cubicBezTo>
                    <a:pt x="53" y="0"/>
                    <a:pt x="0" y="24"/>
                    <a:pt x="0" y="5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9D235FE9-A90C-1252-9959-E39B7BC85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523" y="254790"/>
              <a:ext cx="73660" cy="52070"/>
            </a:xfrm>
            <a:custGeom>
              <a:avLst/>
              <a:gdLst>
                <a:gd name="T0" fmla="*/ 0 w 135"/>
                <a:gd name="T1" fmla="*/ 45 h 96"/>
                <a:gd name="T2" fmla="*/ 44 w 135"/>
                <a:gd name="T3" fmla="*/ 96 h 96"/>
                <a:gd name="T4" fmla="*/ 74 w 135"/>
                <a:gd name="T5" fmla="*/ 96 h 96"/>
                <a:gd name="T6" fmla="*/ 125 w 135"/>
                <a:gd name="T7" fmla="*/ 89 h 96"/>
                <a:gd name="T8" fmla="*/ 88 w 135"/>
                <a:gd name="T9" fmla="*/ 0 h 96"/>
                <a:gd name="T10" fmla="*/ 81 w 135"/>
                <a:gd name="T11" fmla="*/ 0 h 96"/>
                <a:gd name="T12" fmla="*/ 0 w 135"/>
                <a:gd name="T13" fmla="*/ 4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96">
                  <a:moveTo>
                    <a:pt x="0" y="45"/>
                  </a:moveTo>
                  <a:cubicBezTo>
                    <a:pt x="5" y="66"/>
                    <a:pt x="19" y="96"/>
                    <a:pt x="44" y="96"/>
                  </a:cubicBezTo>
                  <a:lnTo>
                    <a:pt x="74" y="96"/>
                  </a:lnTo>
                  <a:cubicBezTo>
                    <a:pt x="99" y="96"/>
                    <a:pt x="102" y="90"/>
                    <a:pt x="125" y="89"/>
                  </a:cubicBezTo>
                  <a:cubicBezTo>
                    <a:pt x="128" y="57"/>
                    <a:pt x="135" y="0"/>
                    <a:pt x="88" y="0"/>
                  </a:cubicBezTo>
                  <a:lnTo>
                    <a:pt x="81" y="0"/>
                  </a:lnTo>
                  <a:cubicBezTo>
                    <a:pt x="33" y="0"/>
                    <a:pt x="20" y="36"/>
                    <a:pt x="0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D80E6797-9D25-2134-6A65-E8599D1B7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528" y="1844830"/>
              <a:ext cx="52070" cy="59690"/>
            </a:xfrm>
            <a:custGeom>
              <a:avLst/>
              <a:gdLst>
                <a:gd name="T0" fmla="*/ 0 w 96"/>
                <a:gd name="T1" fmla="*/ 37 h 110"/>
                <a:gd name="T2" fmla="*/ 67 w 96"/>
                <a:gd name="T3" fmla="*/ 110 h 110"/>
                <a:gd name="T4" fmla="*/ 96 w 96"/>
                <a:gd name="T5" fmla="*/ 74 h 110"/>
                <a:gd name="T6" fmla="*/ 96 w 96"/>
                <a:gd name="T7" fmla="*/ 44 h 110"/>
                <a:gd name="T8" fmla="*/ 67 w 96"/>
                <a:gd name="T9" fmla="*/ 0 h 110"/>
                <a:gd name="T10" fmla="*/ 0 w 96"/>
                <a:gd name="T11" fmla="*/ 3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110">
                  <a:moveTo>
                    <a:pt x="0" y="37"/>
                  </a:moveTo>
                  <a:cubicBezTo>
                    <a:pt x="0" y="88"/>
                    <a:pt x="35" y="95"/>
                    <a:pt x="67" y="110"/>
                  </a:cubicBezTo>
                  <a:cubicBezTo>
                    <a:pt x="83" y="87"/>
                    <a:pt x="96" y="99"/>
                    <a:pt x="96" y="74"/>
                  </a:cubicBezTo>
                  <a:lnTo>
                    <a:pt x="96" y="44"/>
                  </a:lnTo>
                  <a:cubicBezTo>
                    <a:pt x="96" y="22"/>
                    <a:pt x="89" y="0"/>
                    <a:pt x="67" y="0"/>
                  </a:cubicBezTo>
                  <a:cubicBezTo>
                    <a:pt x="37" y="0"/>
                    <a:pt x="0" y="8"/>
                    <a:pt x="0" y="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0841D1EA-B35D-B6D7-99B8-7914AEB4C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293" y="1789585"/>
              <a:ext cx="52705" cy="59055"/>
            </a:xfrm>
            <a:custGeom>
              <a:avLst/>
              <a:gdLst>
                <a:gd name="T0" fmla="*/ 0 w 96"/>
                <a:gd name="T1" fmla="*/ 43 h 109"/>
                <a:gd name="T2" fmla="*/ 66 w 96"/>
                <a:gd name="T3" fmla="*/ 109 h 109"/>
                <a:gd name="T4" fmla="*/ 94 w 96"/>
                <a:gd name="T5" fmla="*/ 92 h 109"/>
                <a:gd name="T6" fmla="*/ 96 w 96"/>
                <a:gd name="T7" fmla="*/ 43 h 109"/>
                <a:gd name="T8" fmla="*/ 88 w 96"/>
                <a:gd name="T9" fmla="*/ 6 h 109"/>
                <a:gd name="T10" fmla="*/ 59 w 96"/>
                <a:gd name="T11" fmla="*/ 0 h 109"/>
                <a:gd name="T12" fmla="*/ 0 w 96"/>
                <a:gd name="T13" fmla="*/ 4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09">
                  <a:moveTo>
                    <a:pt x="0" y="43"/>
                  </a:moveTo>
                  <a:cubicBezTo>
                    <a:pt x="0" y="82"/>
                    <a:pt x="32" y="101"/>
                    <a:pt x="66" y="109"/>
                  </a:cubicBezTo>
                  <a:lnTo>
                    <a:pt x="94" y="92"/>
                  </a:lnTo>
                  <a:lnTo>
                    <a:pt x="96" y="43"/>
                  </a:lnTo>
                  <a:cubicBezTo>
                    <a:pt x="96" y="23"/>
                    <a:pt x="92" y="22"/>
                    <a:pt x="88" y="6"/>
                  </a:cubicBezTo>
                  <a:lnTo>
                    <a:pt x="59" y="0"/>
                  </a:lnTo>
                  <a:cubicBezTo>
                    <a:pt x="37" y="9"/>
                    <a:pt x="0" y="12"/>
                    <a:pt x="0" y="4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0E7A9A7A-7611-38EA-BB7D-6FEC9A00A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343" y="1249835"/>
              <a:ext cx="62865" cy="55880"/>
            </a:xfrm>
            <a:custGeom>
              <a:avLst/>
              <a:gdLst>
                <a:gd name="T0" fmla="*/ 52 w 115"/>
                <a:gd name="T1" fmla="*/ 103 h 103"/>
                <a:gd name="T2" fmla="*/ 52 w 115"/>
                <a:gd name="T3" fmla="*/ 0 h 103"/>
                <a:gd name="T4" fmla="*/ 0 w 115"/>
                <a:gd name="T5" fmla="*/ 51 h 103"/>
                <a:gd name="T6" fmla="*/ 52 w 115"/>
                <a:gd name="T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03">
                  <a:moveTo>
                    <a:pt x="52" y="103"/>
                  </a:moveTo>
                  <a:cubicBezTo>
                    <a:pt x="91" y="103"/>
                    <a:pt x="115" y="0"/>
                    <a:pt x="52" y="0"/>
                  </a:cubicBezTo>
                  <a:cubicBezTo>
                    <a:pt x="39" y="0"/>
                    <a:pt x="0" y="32"/>
                    <a:pt x="0" y="51"/>
                  </a:cubicBezTo>
                  <a:cubicBezTo>
                    <a:pt x="0" y="76"/>
                    <a:pt x="32" y="103"/>
                    <a:pt x="52" y="1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S_tradnl"/>
            </a:p>
          </p:txBody>
        </p:sp>
      </p:grpSp>
      <p:pic>
        <p:nvPicPr>
          <p:cNvPr id="2" name="Imagen 1" descr="Interfaz de usuario gráfica, Logotipo&#10;&#10;Descripción generada automáticamente">
            <a:extLst>
              <a:ext uri="{FF2B5EF4-FFF2-40B4-BE49-F238E27FC236}">
                <a16:creationId xmlns:a16="http://schemas.microsoft.com/office/drawing/2014/main" id="{6636C3AA-9811-0F50-96A6-8E13EBD48D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813"/>
          <a:stretch/>
        </p:blipFill>
        <p:spPr>
          <a:xfrm>
            <a:off x="-3739881" y="2112146"/>
            <a:ext cx="3196320" cy="1713436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7B643E45-EDD7-AC26-68FC-3F3672272397}"/>
              </a:ext>
            </a:extLst>
          </p:cNvPr>
          <p:cNvGrpSpPr/>
          <p:nvPr/>
        </p:nvGrpSpPr>
        <p:grpSpPr>
          <a:xfrm>
            <a:off x="185024" y="3875540"/>
            <a:ext cx="7246924" cy="615553"/>
            <a:chOff x="-4844755" y="7861543"/>
            <a:chExt cx="7246924" cy="615553"/>
          </a:xfrm>
        </p:grpSpPr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010FDC91-339D-2151-1A58-9F98355DD6BA}"/>
                </a:ext>
              </a:extLst>
            </p:cNvPr>
            <p:cNvSpPr txBox="1"/>
            <p:nvPr/>
          </p:nvSpPr>
          <p:spPr>
            <a:xfrm>
              <a:off x="-4839441" y="7861543"/>
              <a:ext cx="724161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4000" b="1" dirty="0">
                  <a:solidFill>
                    <a:srgbClr val="008080"/>
                  </a:solidFill>
                  <a:latin typeface="Quicksand Medium" panose="00000600000000000000" pitchFamily="2" charset="0"/>
                  <a:ea typeface="Titillium Light" charset="0"/>
                  <a:cs typeface="Titillium Light" charset="0"/>
                </a:rPr>
                <a:t>Atención al ciudadano en el INSS</a:t>
              </a:r>
              <a:endParaRPr lang="es-ES" sz="4000" b="1" dirty="0">
                <a:solidFill>
                  <a:srgbClr val="008080"/>
                </a:solidFill>
                <a:latin typeface="Quicksand Medium" panose="00000600000000000000" pitchFamily="2" charset="0"/>
                <a:ea typeface="Titillium Light" charset="0"/>
                <a:cs typeface="Calibri" panose="020F0502020204030204" pitchFamily="34" charset="0"/>
              </a:endParaRPr>
            </a:p>
          </p:txBody>
        </p: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D4AB4318-26DC-6AA2-268B-D3506CE35CAC}"/>
                </a:ext>
              </a:extLst>
            </p:cNvPr>
            <p:cNvCxnSpPr>
              <a:cxnSpLocks/>
            </p:cNvCxnSpPr>
            <p:nvPr/>
          </p:nvCxnSpPr>
          <p:spPr>
            <a:xfrm>
              <a:off x="-4844755" y="8477096"/>
              <a:ext cx="6895507" cy="0"/>
            </a:xfrm>
            <a:prstGeom prst="line">
              <a:avLst/>
            </a:prstGeom>
            <a:ln>
              <a:solidFill>
                <a:srgbClr val="25ED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D6F4D09-0802-1B97-A38A-4B7C1E391F02}"/>
              </a:ext>
            </a:extLst>
          </p:cNvPr>
          <p:cNvSpPr txBox="1"/>
          <p:nvPr/>
        </p:nvSpPr>
        <p:spPr>
          <a:xfrm>
            <a:off x="1289199" y="5425906"/>
            <a:ext cx="8213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u="sng" dirty="0">
                <a:solidFill>
                  <a:srgbClr val="008080"/>
                </a:solidFill>
                <a:latin typeface="Quicksand Medium" panose="00000600000000000000" pitchFamily="2" charset="0"/>
                <a:ea typeface="Titillium Light" charset="0"/>
                <a:cs typeface="Titillium Light" charset="0"/>
              </a:rPr>
              <a:t>Ponentes</a:t>
            </a:r>
            <a:r>
              <a:rPr lang="es-ES" sz="1800" b="1" dirty="0">
                <a:solidFill>
                  <a:srgbClr val="008080"/>
                </a:solidFill>
                <a:latin typeface="Quicksand Medium" panose="00000600000000000000" pitchFamily="2" charset="0"/>
                <a:ea typeface="Titillium Light" charset="0"/>
                <a:cs typeface="Titillium Light" charset="0"/>
              </a:rPr>
              <a:t>:</a:t>
            </a:r>
          </a:p>
          <a:p>
            <a:r>
              <a:rPr lang="es-ES" sz="1800" b="1" dirty="0">
                <a:solidFill>
                  <a:srgbClr val="008080"/>
                </a:solidFill>
                <a:latin typeface="Quicksand Medium" panose="00000600000000000000" pitchFamily="2" charset="0"/>
                <a:ea typeface="Titillium Light" charset="0"/>
                <a:cs typeface="Titillium Light" charset="0"/>
              </a:rPr>
              <a:t>Ana Cristina Jiménez Peris – Directora del CATT</a:t>
            </a:r>
          </a:p>
          <a:p>
            <a:r>
              <a:rPr lang="es-ES" b="1" dirty="0">
                <a:solidFill>
                  <a:srgbClr val="008080"/>
                </a:solidFill>
                <a:latin typeface="Quicksand Medium" panose="00000600000000000000" pitchFamily="2" charset="0"/>
                <a:ea typeface="Titillium Light" charset="0"/>
                <a:cs typeface="Calibri" panose="020F0502020204030204" pitchFamily="34" charset="0"/>
              </a:rPr>
              <a:t>Rafael Amor González – Asesor Técnico de Dirección del CATT</a:t>
            </a:r>
          </a:p>
          <a:p>
            <a:r>
              <a:rPr lang="es-ES" sz="1800" b="1" dirty="0">
                <a:solidFill>
                  <a:srgbClr val="008080"/>
                </a:solidFill>
                <a:latin typeface="Quicksand Medium" panose="00000600000000000000" pitchFamily="2" charset="0"/>
                <a:ea typeface="Titillium Light" charset="0"/>
                <a:cs typeface="Calibri" panose="020F0502020204030204" pitchFamily="34" charset="0"/>
              </a:rPr>
              <a:t>Centro de </a:t>
            </a:r>
            <a:r>
              <a:rPr lang="es-ES" b="1" dirty="0">
                <a:solidFill>
                  <a:srgbClr val="008080"/>
                </a:solidFill>
                <a:latin typeface="Quicksand Medium" panose="00000600000000000000" pitchFamily="2" charset="0"/>
                <a:ea typeface="Titillium Light" charset="0"/>
                <a:cs typeface="Calibri" panose="020F0502020204030204" pitchFamily="34" charset="0"/>
              </a:rPr>
              <a:t>Atención Telefónica y Telemática INSS (CATT)</a:t>
            </a:r>
            <a:endParaRPr lang="es-ES" sz="1800" b="1" dirty="0">
              <a:solidFill>
                <a:srgbClr val="008080"/>
              </a:solidFill>
              <a:latin typeface="Quicksand Medium" panose="00000600000000000000" pitchFamily="2" charset="0"/>
              <a:ea typeface="Titillium Light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05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C1FDF5D-6C79-496E-B5D5-97A05DBF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870A89A-8F6D-4ABE-940A-4777FF187D09}" type="slidenum">
              <a:rPr lang="es-ES" sz="1200" smtClean="0">
                <a:solidFill>
                  <a:schemeClr val="bg1"/>
                </a:solidFill>
              </a:rPr>
              <a:t>10</a:t>
            </a:fld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31" name="Picture 2" descr="I:\DISEÑO GRAFICO\Entorno-desarollo\entorno3\PPT\nav-slider-projects.png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E854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4211466" y="2514823"/>
            <a:ext cx="139296" cy="1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:\DISEÑO GRAFICO\Entorno-desarollo\entorno3\PPT\nav-slider-projects.png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E854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4211118" y="2718257"/>
            <a:ext cx="139296" cy="1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:\DISEÑO GRAFICO\Entorno-desarollo\entorno3\PPT\nav-slider-projects.png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E854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4218270" y="2956503"/>
            <a:ext cx="139296" cy="1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:\DISEÑO GRAFICO\Entorno-desarollo\entorno3\PPT\nav-slider-projects.png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E854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4217922" y="3202207"/>
            <a:ext cx="139296" cy="1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:\DISEÑO GRAFICO\Entorno-desarollo\entorno3\PPT\nav-slider-projects.png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E854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4218738" y="3677685"/>
            <a:ext cx="139296" cy="1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Marcador de número de diapositiva 5">
            <a:extLst>
              <a:ext uri="{FF2B5EF4-FFF2-40B4-BE49-F238E27FC236}">
                <a16:creationId xmlns:a16="http://schemas.microsoft.com/office/drawing/2014/main" id="{DD607233-D2F7-4199-9A1F-2C7B24ACD532}"/>
              </a:ext>
            </a:extLst>
          </p:cNvPr>
          <p:cNvSpPr txBox="1">
            <a:spLocks/>
          </p:cNvSpPr>
          <p:nvPr/>
        </p:nvSpPr>
        <p:spPr>
          <a:xfrm>
            <a:off x="11127063" y="6457950"/>
            <a:ext cx="96147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250F76-3B27-4035-BF47-25AE2F31E881}" type="slidenum">
              <a:rPr lang="es-ES" smtClean="0"/>
              <a:pPr/>
              <a:t>10</a:t>
            </a:fld>
            <a:endParaRPr lang="es-ES"/>
          </a:p>
        </p:txBody>
      </p:sp>
      <p:pic>
        <p:nvPicPr>
          <p:cNvPr id="28" name="Imagen 2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D777DF7-DEBF-4958-9C31-6F8F395F1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" y="6382218"/>
            <a:ext cx="1127574" cy="428985"/>
          </a:xfrm>
          <a:prstGeom prst="rect">
            <a:avLst/>
          </a:prstGeom>
        </p:spPr>
      </p:pic>
      <p:pic>
        <p:nvPicPr>
          <p:cNvPr id="3" name="Imagen 2" descr="Imagen que contiene electrónica, computadora, celular, firmar&#10;&#10;Descripción generada automáticamente">
            <a:extLst>
              <a:ext uri="{FF2B5EF4-FFF2-40B4-BE49-F238E27FC236}">
                <a16:creationId xmlns:a16="http://schemas.microsoft.com/office/drawing/2014/main" id="{12D56403-EF3A-4943-AA7F-4FC529BA4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322">
            <a:off x="-249607" y="2166846"/>
            <a:ext cx="4978195" cy="35370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16000"/>
              </a:prstClr>
            </a:outerShdw>
          </a:effectLst>
        </p:spPr>
      </p:pic>
      <p:pic>
        <p:nvPicPr>
          <p:cNvPr id="7" name="Imagen 6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933E9868-69A2-4341-A401-4A0F8EF33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1" y="1463079"/>
            <a:ext cx="2501900" cy="4994871"/>
          </a:xfrm>
          <a:prstGeom prst="rect">
            <a:avLst/>
          </a:prstGeom>
          <a:effectLst>
            <a:outerShdw blurRad="50800" dist="177800" dir="2700000" algn="tl" rotWithShape="0">
              <a:prstClr val="black">
                <a:alpha val="22000"/>
              </a:prstClr>
            </a:outerShdw>
          </a:effec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C182E286-C898-44BA-A064-E3F8D005E619}"/>
              </a:ext>
            </a:extLst>
          </p:cNvPr>
          <p:cNvSpPr txBox="1"/>
          <p:nvPr/>
        </p:nvSpPr>
        <p:spPr>
          <a:xfrm>
            <a:off x="4654373" y="1766862"/>
            <a:ext cx="440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cap="small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IDENTIFICACIÓN DEL REMITENTE DEL SMS COMO INSS</a:t>
            </a:r>
            <a:endParaRPr lang="es-ES" sz="1400" cap="small">
              <a:solidFill>
                <a:srgbClr val="7AC5C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82F5E5D7-D4D6-4711-9C1B-C58B974009B6}"/>
              </a:ext>
            </a:extLst>
          </p:cNvPr>
          <p:cNvCxnSpPr>
            <a:cxnSpLocks/>
          </p:cNvCxnSpPr>
          <p:nvPr/>
        </p:nvCxnSpPr>
        <p:spPr>
          <a:xfrm>
            <a:off x="5091577" y="2029425"/>
            <a:ext cx="4647878" cy="16834"/>
          </a:xfrm>
          <a:prstGeom prst="line">
            <a:avLst/>
          </a:prstGeom>
          <a:ln>
            <a:solidFill>
              <a:srgbClr val="7AC5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BA41F33-6F5F-402B-B4AA-BE20990642EB}"/>
              </a:ext>
            </a:extLst>
          </p:cNvPr>
          <p:cNvSpPr txBox="1"/>
          <p:nvPr/>
        </p:nvSpPr>
        <p:spPr>
          <a:xfrm>
            <a:off x="4060283" y="2418511"/>
            <a:ext cx="5029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cap="small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LENGUAJE Y ESTILO HOMOGÉNEO DE TODAS LA COMUNICACIONES</a:t>
            </a:r>
            <a:endParaRPr lang="es-ES" sz="1400" cap="small">
              <a:solidFill>
                <a:srgbClr val="7AC5C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4A0328E-DFA4-4AF6-B414-CF55021A0056}"/>
              </a:ext>
            </a:extLst>
          </p:cNvPr>
          <p:cNvCxnSpPr>
            <a:cxnSpLocks/>
          </p:cNvCxnSpPr>
          <p:nvPr/>
        </p:nvCxnSpPr>
        <p:spPr>
          <a:xfrm>
            <a:off x="4219575" y="2684428"/>
            <a:ext cx="5328770" cy="33829"/>
          </a:xfrm>
          <a:prstGeom prst="line">
            <a:avLst/>
          </a:prstGeom>
          <a:ln>
            <a:solidFill>
              <a:srgbClr val="7AC5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08199E1-E9DE-47B4-8B1F-1FA7936181A8}"/>
              </a:ext>
            </a:extLst>
          </p:cNvPr>
          <p:cNvSpPr txBox="1"/>
          <p:nvPr/>
        </p:nvSpPr>
        <p:spPr>
          <a:xfrm>
            <a:off x="3861190" y="4288164"/>
            <a:ext cx="5228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cap="small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Código seguro al inicio para facilitar su visualización en el aviso</a:t>
            </a:r>
            <a:endParaRPr lang="es-ES" sz="1400" cap="small">
              <a:solidFill>
                <a:srgbClr val="7AC5C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7EF0F28D-0744-4153-92DA-C5161B2ACA3B}"/>
              </a:ext>
            </a:extLst>
          </p:cNvPr>
          <p:cNvCxnSpPr>
            <a:cxnSpLocks/>
          </p:cNvCxnSpPr>
          <p:nvPr/>
        </p:nvCxnSpPr>
        <p:spPr>
          <a:xfrm flipV="1">
            <a:off x="4591050" y="4540285"/>
            <a:ext cx="4957295" cy="31715"/>
          </a:xfrm>
          <a:prstGeom prst="line">
            <a:avLst/>
          </a:prstGeom>
          <a:ln>
            <a:solidFill>
              <a:srgbClr val="7AC5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8AE122F-C243-4525-8A6B-E00C356770AF}"/>
              </a:ext>
            </a:extLst>
          </p:cNvPr>
          <p:cNvSpPr txBox="1"/>
          <p:nvPr/>
        </p:nvSpPr>
        <p:spPr>
          <a:xfrm>
            <a:off x="3861190" y="4924219"/>
            <a:ext cx="5228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cap="small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Identificación del trámite que se ha solicitado</a:t>
            </a:r>
            <a:endParaRPr lang="es-ES" sz="1400" cap="small">
              <a:solidFill>
                <a:srgbClr val="7AC5C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06476BB5-0D2C-4A80-928F-C936C4DABEAE}"/>
              </a:ext>
            </a:extLst>
          </p:cNvPr>
          <p:cNvCxnSpPr>
            <a:cxnSpLocks/>
          </p:cNvCxnSpPr>
          <p:nvPr/>
        </p:nvCxnSpPr>
        <p:spPr>
          <a:xfrm>
            <a:off x="5856844" y="5212283"/>
            <a:ext cx="3691501" cy="0"/>
          </a:xfrm>
          <a:prstGeom prst="line">
            <a:avLst/>
          </a:prstGeom>
          <a:ln>
            <a:solidFill>
              <a:srgbClr val="7AC5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7186068-0D29-460F-8BFF-BA58B8D05133}"/>
              </a:ext>
            </a:extLst>
          </p:cNvPr>
          <p:cNvSpPr txBox="1"/>
          <p:nvPr/>
        </p:nvSpPr>
        <p:spPr>
          <a:xfrm>
            <a:off x="4682948" y="3664887"/>
            <a:ext cx="4406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cap="small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Enlaces acortados institucionales para garantizar su actualización y confianza en la comunicación</a:t>
            </a:r>
            <a:endParaRPr lang="es-ES" sz="1400" cap="small">
              <a:solidFill>
                <a:srgbClr val="7AC5C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B2E7A9D7-8AE3-43A9-964A-8AF5DD763614}"/>
              </a:ext>
            </a:extLst>
          </p:cNvPr>
          <p:cNvCxnSpPr>
            <a:cxnSpLocks/>
          </p:cNvCxnSpPr>
          <p:nvPr/>
        </p:nvCxnSpPr>
        <p:spPr>
          <a:xfrm flipV="1">
            <a:off x="5856844" y="4096089"/>
            <a:ext cx="3691501" cy="30289"/>
          </a:xfrm>
          <a:prstGeom prst="line">
            <a:avLst/>
          </a:prstGeom>
          <a:ln>
            <a:solidFill>
              <a:srgbClr val="7AC5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id="{63AD5BF5-D13E-46E9-9559-A03AA71BEE40}"/>
              </a:ext>
            </a:extLst>
          </p:cNvPr>
          <p:cNvSpPr txBox="1"/>
          <p:nvPr/>
        </p:nvSpPr>
        <p:spPr>
          <a:xfrm>
            <a:off x="4060283" y="2854787"/>
            <a:ext cx="502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cap="small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Repositorio de mensajes tipo </a:t>
            </a:r>
          </a:p>
          <a:p>
            <a:pPr algn="r"/>
            <a:r>
              <a:rPr lang="es-ES" sz="1200" cap="small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 un máximo de 320 caracteres [3 sms concaternados] </a:t>
            </a:r>
            <a:endParaRPr lang="es-ES" sz="1400" cap="small">
              <a:solidFill>
                <a:srgbClr val="7AC5C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48479DA9-E9EC-4786-972E-F24105B1850A}"/>
              </a:ext>
            </a:extLst>
          </p:cNvPr>
          <p:cNvCxnSpPr>
            <a:cxnSpLocks/>
          </p:cNvCxnSpPr>
          <p:nvPr/>
        </p:nvCxnSpPr>
        <p:spPr>
          <a:xfrm>
            <a:off x="5091577" y="3288518"/>
            <a:ext cx="4456768" cy="47468"/>
          </a:xfrm>
          <a:prstGeom prst="line">
            <a:avLst/>
          </a:prstGeom>
          <a:ln>
            <a:solidFill>
              <a:srgbClr val="7AC5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uadroTexto 57">
            <a:extLst>
              <a:ext uri="{FF2B5EF4-FFF2-40B4-BE49-F238E27FC236}">
                <a16:creationId xmlns:a16="http://schemas.microsoft.com/office/drawing/2014/main" id="{EBBA0217-3457-4438-8905-B3986A0CE9E7}"/>
              </a:ext>
            </a:extLst>
          </p:cNvPr>
          <p:cNvSpPr txBox="1"/>
          <p:nvPr/>
        </p:nvSpPr>
        <p:spPr>
          <a:xfrm>
            <a:off x="3861190" y="5424209"/>
            <a:ext cx="5228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cap="small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Envío de sms por sistema prioritario de entrega inmediata</a:t>
            </a:r>
            <a:endParaRPr lang="es-ES" sz="1400" cap="small">
              <a:solidFill>
                <a:srgbClr val="7AC5C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4A433CE0-9BE0-4650-9087-E20AD8BA63F5}"/>
              </a:ext>
            </a:extLst>
          </p:cNvPr>
          <p:cNvCxnSpPr>
            <a:cxnSpLocks/>
          </p:cNvCxnSpPr>
          <p:nvPr/>
        </p:nvCxnSpPr>
        <p:spPr>
          <a:xfrm>
            <a:off x="5091577" y="5696660"/>
            <a:ext cx="4456768" cy="25138"/>
          </a:xfrm>
          <a:prstGeom prst="line">
            <a:avLst/>
          </a:prstGeom>
          <a:ln>
            <a:solidFill>
              <a:srgbClr val="7AC5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 Rectángulo">
            <a:extLst>
              <a:ext uri="{FF2B5EF4-FFF2-40B4-BE49-F238E27FC236}">
                <a16:creationId xmlns:a16="http://schemas.microsoft.com/office/drawing/2014/main" id="{FD8D5BFC-7DAA-E8BA-DC60-591D38CA9D5E}"/>
              </a:ext>
            </a:extLst>
          </p:cNvPr>
          <p:cNvSpPr/>
          <p:nvPr/>
        </p:nvSpPr>
        <p:spPr>
          <a:xfrm>
            <a:off x="285020" y="280683"/>
            <a:ext cx="11092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>
                <a:solidFill>
                  <a:srgbClr val="34E09E"/>
                </a:solidFill>
                <a:latin typeface="Arial Rounded MT Bold" panose="020F0704030504030204" pitchFamily="34" charset="0"/>
              </a:rPr>
              <a:t>Imagen institucional OTP/SMS</a:t>
            </a:r>
          </a:p>
        </p:txBody>
      </p:sp>
    </p:spTree>
    <p:extLst>
      <p:ext uri="{BB962C8B-B14F-4D97-AF65-F5344CB8AC3E}">
        <p14:creationId xmlns:p14="http://schemas.microsoft.com/office/powerpoint/2010/main" val="3254568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8FC8748C-CC30-E9B1-6890-B2229C9F236B}"/>
              </a:ext>
            </a:extLst>
          </p:cNvPr>
          <p:cNvSpPr/>
          <p:nvPr/>
        </p:nvSpPr>
        <p:spPr>
          <a:xfrm>
            <a:off x="285020" y="280683"/>
            <a:ext cx="11092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Próximos pasos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9F3AFF2-DAB7-4C19-3AEE-F92F873AFD70}"/>
              </a:ext>
            </a:extLst>
          </p:cNvPr>
          <p:cNvSpPr/>
          <p:nvPr/>
        </p:nvSpPr>
        <p:spPr>
          <a:xfrm>
            <a:off x="987233" y="2036554"/>
            <a:ext cx="9969929" cy="3744485"/>
          </a:xfrm>
          <a:prstGeom prst="roundRect">
            <a:avLst>
              <a:gd name="adj" fmla="val 14727"/>
            </a:avLst>
          </a:prstGeom>
          <a:noFill/>
          <a:ln>
            <a:solidFill>
              <a:srgbClr val="7AC5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CC8FE5-4D78-BF87-00D7-6B8DD9F7A108}"/>
              </a:ext>
            </a:extLst>
          </p:cNvPr>
          <p:cNvSpPr txBox="1"/>
          <p:nvPr/>
        </p:nvSpPr>
        <p:spPr>
          <a:xfrm>
            <a:off x="1234838" y="2287330"/>
            <a:ext cx="4271882" cy="331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808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JUBILACIÓN</a:t>
            </a:r>
            <a:r>
              <a:rPr lang="es-ES" sz="2800" dirty="0">
                <a:solidFill>
                  <a:srgbClr val="008080"/>
                </a:solidFill>
              </a:rPr>
              <a:t>    </a:t>
            </a:r>
          </a:p>
          <a:p>
            <a:pPr>
              <a:lnSpc>
                <a:spcPct val="120000"/>
              </a:lnSpc>
            </a:pPr>
            <a:r>
              <a:rPr lang="es-ES" sz="2800" cap="small" dirty="0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 una llamada</a:t>
            </a:r>
          </a:p>
          <a:p>
            <a:endParaRPr lang="es-ES" sz="2800" cap="small" dirty="0">
              <a:solidFill>
                <a:srgbClr val="7AC5C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s-ES" sz="2400" cap="small" dirty="0">
              <a:solidFill>
                <a:srgbClr val="7AC5C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ES" sz="2400" cap="small" dirty="0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Nuestro objetivo es que, quien lo desee, pueda hacer </a:t>
            </a:r>
            <a:r>
              <a:rPr lang="es-ES" sz="2400" cap="small" dirty="0">
                <a:solidFill>
                  <a:srgbClr val="00808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cualquier trámite </a:t>
            </a:r>
            <a:r>
              <a:rPr lang="es-ES" sz="2400" cap="small" dirty="0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por teléfono.</a:t>
            </a:r>
          </a:p>
        </p:txBody>
      </p:sp>
      <p:pic>
        <p:nvPicPr>
          <p:cNvPr id="8" name="Picture 2" descr="Viejo con un teléfono inteligente Foto Premium ">
            <a:extLst>
              <a:ext uri="{FF2B5EF4-FFF2-40B4-BE49-F238E27FC236}">
                <a16:creationId xmlns:a16="http://schemas.microsoft.com/office/drawing/2014/main" id="{1BA2B836-C55F-1EE0-42F2-217BCAAA3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4"/>
          <a:stretch/>
        </p:blipFill>
        <p:spPr bwMode="auto">
          <a:xfrm>
            <a:off x="5754325" y="2030697"/>
            <a:ext cx="5257403" cy="37503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02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42022-C187-4446-E079-B3F2C9956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0066E997-9F78-B31B-EEC9-9A80DDCC5060}"/>
              </a:ext>
            </a:extLst>
          </p:cNvPr>
          <p:cNvSpPr/>
          <p:nvPr/>
        </p:nvSpPr>
        <p:spPr>
          <a:xfrm>
            <a:off x="285020" y="280683"/>
            <a:ext cx="11092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Próximos pasos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961EE875-4669-E046-4704-CF5CF9173F37}"/>
              </a:ext>
            </a:extLst>
          </p:cNvPr>
          <p:cNvSpPr/>
          <p:nvPr/>
        </p:nvSpPr>
        <p:spPr>
          <a:xfrm>
            <a:off x="987233" y="2036554"/>
            <a:ext cx="9969929" cy="3744485"/>
          </a:xfrm>
          <a:prstGeom prst="roundRect">
            <a:avLst>
              <a:gd name="adj" fmla="val 14727"/>
            </a:avLst>
          </a:prstGeom>
          <a:noFill/>
          <a:ln>
            <a:solidFill>
              <a:srgbClr val="7AC5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C7D42C-429F-80DA-44E3-2B378984A5AF}"/>
              </a:ext>
            </a:extLst>
          </p:cNvPr>
          <p:cNvSpPr txBox="1"/>
          <p:nvPr/>
        </p:nvSpPr>
        <p:spPr>
          <a:xfrm>
            <a:off x="1234838" y="2287330"/>
            <a:ext cx="4271882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808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Nacimiento y cuidado de menor</a:t>
            </a:r>
            <a:r>
              <a:rPr lang="es-ES" sz="2800" dirty="0">
                <a:solidFill>
                  <a:srgbClr val="008080"/>
                </a:solidFill>
              </a:rPr>
              <a:t>    </a:t>
            </a:r>
          </a:p>
          <a:p>
            <a:pPr>
              <a:lnSpc>
                <a:spcPct val="120000"/>
              </a:lnSpc>
            </a:pPr>
            <a:r>
              <a:rPr lang="es-ES" sz="2800" cap="small" dirty="0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 una llamada</a:t>
            </a:r>
          </a:p>
          <a:p>
            <a:endParaRPr lang="es-ES" sz="2800" cap="small" dirty="0">
              <a:solidFill>
                <a:srgbClr val="7AC5C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ES" sz="2400" cap="small" dirty="0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Facilitar a los ciudadanos el ejercicio de sus derechos, sin desplazamientos y con la ayuda de un especialista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1D3FB0-B1BC-4E07-18A0-E82715903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018" r="245" b="19493"/>
          <a:stretch/>
        </p:blipFill>
        <p:spPr bwMode="auto">
          <a:xfrm>
            <a:off x="5754325" y="2030697"/>
            <a:ext cx="5257403" cy="37503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0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1CC41-7612-A2D7-2A7E-7DA982CC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Rectángulo">
            <a:extLst>
              <a:ext uri="{FF2B5EF4-FFF2-40B4-BE49-F238E27FC236}">
                <a16:creationId xmlns:a16="http://schemas.microsoft.com/office/drawing/2014/main" id="{AECB844C-08E0-8819-9931-1340E3B4DCD6}"/>
              </a:ext>
            </a:extLst>
          </p:cNvPr>
          <p:cNvSpPr/>
          <p:nvPr/>
        </p:nvSpPr>
        <p:spPr>
          <a:xfrm>
            <a:off x="142510" y="2661856"/>
            <a:ext cx="11906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Servicios electrónicos e </a:t>
            </a:r>
            <a:r>
              <a:rPr lang="es-ES" sz="5400" dirty="0" err="1">
                <a:solidFill>
                  <a:srgbClr val="34E09E"/>
                </a:solidFill>
                <a:latin typeface="Arial Rounded MT Bold" panose="020F0704030504030204" pitchFamily="34" charset="0"/>
              </a:rPr>
              <a:t>Infovídeo</a:t>
            </a:r>
            <a:endParaRPr lang="es-ES" sz="3600" dirty="0">
              <a:solidFill>
                <a:srgbClr val="34E09E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7BCC9768-1F36-7682-4099-1CEAF231E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790" y="6018689"/>
            <a:ext cx="1659491" cy="80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53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49080-023C-5E29-9CBB-888E74D50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5EE00F1B-92D2-F4FF-A3D9-C1C0B3383D90}"/>
              </a:ext>
            </a:extLst>
          </p:cNvPr>
          <p:cNvSpPr/>
          <p:nvPr/>
        </p:nvSpPr>
        <p:spPr>
          <a:xfrm>
            <a:off x="285020" y="280683"/>
            <a:ext cx="11092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Portal de prestaciones de la SS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8ADAE09-583F-A817-B5B5-EC5DA4C57D62}"/>
              </a:ext>
            </a:extLst>
          </p:cNvPr>
          <p:cNvGrpSpPr/>
          <p:nvPr/>
        </p:nvGrpSpPr>
        <p:grpSpPr>
          <a:xfrm>
            <a:off x="1111036" y="2661007"/>
            <a:ext cx="9969929" cy="1535986"/>
            <a:chOff x="987233" y="2036555"/>
            <a:chExt cx="9969929" cy="1535986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B4E3FBEF-9259-DB37-B08E-074010473E4C}"/>
                </a:ext>
              </a:extLst>
            </p:cNvPr>
            <p:cNvSpPr/>
            <p:nvPr/>
          </p:nvSpPr>
          <p:spPr>
            <a:xfrm>
              <a:off x="987233" y="2036555"/>
              <a:ext cx="9969929" cy="1535986"/>
            </a:xfrm>
            <a:prstGeom prst="roundRect">
              <a:avLst>
                <a:gd name="adj" fmla="val 14727"/>
              </a:avLst>
            </a:prstGeom>
            <a:noFill/>
            <a:ln>
              <a:solidFill>
                <a:srgbClr val="7AC5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3AC29BD2-9E1B-A50D-486D-C9C099D42515}"/>
                </a:ext>
              </a:extLst>
            </p:cNvPr>
            <p:cNvSpPr txBox="1"/>
            <p:nvPr/>
          </p:nvSpPr>
          <p:spPr>
            <a:xfrm>
              <a:off x="2416154" y="2481382"/>
              <a:ext cx="6829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rgbClr val="00808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Prestaciones.seg-social.es</a:t>
              </a:r>
              <a:endParaRPr lang="es-ES" sz="3200" cap="small" dirty="0">
                <a:solidFill>
                  <a:srgbClr val="7AC5C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032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F018A-8410-0C65-4DFF-A75C9E94C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C1C401F1-7401-9646-E4D4-3F39C223970D}"/>
              </a:ext>
            </a:extLst>
          </p:cNvPr>
          <p:cNvSpPr/>
          <p:nvPr/>
        </p:nvSpPr>
        <p:spPr>
          <a:xfrm>
            <a:off x="285020" y="280683"/>
            <a:ext cx="11092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Portal de prestaciones de la SS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E5D4DAE-7CDF-E6AA-2C01-4A8212AE5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140" y="1204013"/>
            <a:ext cx="5911719" cy="5491659"/>
          </a:xfrm>
          <a:prstGeom prst="rect">
            <a:avLst/>
          </a:prstGeom>
        </p:spPr>
      </p:pic>
      <p:pic>
        <p:nvPicPr>
          <p:cNvPr id="9" name="Gráfico 8" descr="Flecha: recto con relleno sólido">
            <a:extLst>
              <a:ext uri="{FF2B5EF4-FFF2-40B4-BE49-F238E27FC236}">
                <a16:creationId xmlns:a16="http://schemas.microsoft.com/office/drawing/2014/main" id="{283D7BE1-074C-B7C6-19CB-2D1F3F4F3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3507" y="2459735"/>
            <a:ext cx="1336158" cy="13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AE65B-9A2A-87D1-BFCC-ABF3507F1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B9A93A67-C232-2F28-03F8-C289BD868B6D}"/>
              </a:ext>
            </a:extLst>
          </p:cNvPr>
          <p:cNvSpPr/>
          <p:nvPr/>
        </p:nvSpPr>
        <p:spPr>
          <a:xfrm>
            <a:off x="285020" y="280683"/>
            <a:ext cx="11092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Portal de prestaciones de la SS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EDF8DA-6AAE-3642-3D50-240BA933F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00" b="43637"/>
          <a:stretch/>
        </p:blipFill>
        <p:spPr>
          <a:xfrm>
            <a:off x="2885454" y="1204012"/>
            <a:ext cx="6421092" cy="565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64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5C26-ED33-AAFD-4812-0267F7973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A0FEC7E-AAEE-0327-EA55-96424B0B3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858"/>
          <a:stretch/>
        </p:blipFill>
        <p:spPr>
          <a:xfrm>
            <a:off x="2241217" y="924653"/>
            <a:ext cx="7709566" cy="5711673"/>
          </a:xfrm>
          <a:prstGeom prst="rect">
            <a:avLst/>
          </a:prstGeom>
        </p:spPr>
      </p:pic>
      <p:sp>
        <p:nvSpPr>
          <p:cNvPr id="6" name="2 Rectángulo">
            <a:extLst>
              <a:ext uri="{FF2B5EF4-FFF2-40B4-BE49-F238E27FC236}">
                <a16:creationId xmlns:a16="http://schemas.microsoft.com/office/drawing/2014/main" id="{E2FFE015-447E-1B03-8CD1-108944482BBE}"/>
              </a:ext>
            </a:extLst>
          </p:cNvPr>
          <p:cNvSpPr/>
          <p:nvPr/>
        </p:nvSpPr>
        <p:spPr>
          <a:xfrm>
            <a:off x="285020" y="280683"/>
            <a:ext cx="11092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Portal de prestaciones de la SS</a:t>
            </a:r>
          </a:p>
        </p:txBody>
      </p:sp>
    </p:spTree>
    <p:extLst>
      <p:ext uri="{BB962C8B-B14F-4D97-AF65-F5344CB8AC3E}">
        <p14:creationId xmlns:p14="http://schemas.microsoft.com/office/powerpoint/2010/main" val="1778579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411ED-C407-ED6C-6E87-48C7466FA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CF80A8-F546-0FC5-B45B-CD9780ABC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284" y="632636"/>
            <a:ext cx="6473260" cy="6225363"/>
          </a:xfrm>
          <a:prstGeom prst="rect">
            <a:avLst/>
          </a:prstGeom>
        </p:spPr>
      </p:pic>
      <p:sp>
        <p:nvSpPr>
          <p:cNvPr id="5" name="2 Rectángulo">
            <a:extLst>
              <a:ext uri="{FF2B5EF4-FFF2-40B4-BE49-F238E27FC236}">
                <a16:creationId xmlns:a16="http://schemas.microsoft.com/office/drawing/2014/main" id="{E6E5E020-2602-6FDA-C79A-F4C415AF1F74}"/>
              </a:ext>
            </a:extLst>
          </p:cNvPr>
          <p:cNvSpPr/>
          <p:nvPr/>
        </p:nvSpPr>
        <p:spPr>
          <a:xfrm>
            <a:off x="285020" y="280683"/>
            <a:ext cx="11092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Portal de prestaciones de la SS</a:t>
            </a:r>
          </a:p>
        </p:txBody>
      </p:sp>
    </p:spTree>
    <p:extLst>
      <p:ext uri="{BB962C8B-B14F-4D97-AF65-F5344CB8AC3E}">
        <p14:creationId xmlns:p14="http://schemas.microsoft.com/office/powerpoint/2010/main" val="2326698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B1E1E-EA24-CA4A-FD64-BB3CF0DA2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AAC1D-3479-8A48-6CF4-7652DDF58D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2172" y="250548"/>
            <a:ext cx="11470321" cy="590931"/>
          </a:xfrm>
        </p:spPr>
        <p:txBody>
          <a:bodyPr>
            <a:normAutofit fontScale="90000"/>
          </a:bodyPr>
          <a:lstStyle/>
          <a:p>
            <a:r>
              <a:rPr lang="es-ES" sz="4800" dirty="0" err="1">
                <a:solidFill>
                  <a:srgbClr val="34E09E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Infovídeo</a:t>
            </a:r>
            <a:r>
              <a:rPr lang="es-ES" sz="4800" dirty="0">
                <a:solidFill>
                  <a:srgbClr val="34E09E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: imagen institucional</a:t>
            </a:r>
          </a:p>
        </p:txBody>
      </p:sp>
      <p:sp>
        <p:nvSpPr>
          <p:cNvPr id="3" name="1 Título">
            <a:extLst>
              <a:ext uri="{FF2B5EF4-FFF2-40B4-BE49-F238E27FC236}">
                <a16:creationId xmlns:a16="http://schemas.microsoft.com/office/drawing/2014/main" id="{AABCB6D9-A0B1-7960-2EFA-FB64AB67497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600" kern="1200" smtClean="0">
                <a:solidFill>
                  <a:srgbClr val="0099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   </a:t>
            </a:r>
          </a:p>
        </p:txBody>
      </p:sp>
      <p:sp>
        <p:nvSpPr>
          <p:cNvPr id="6" name="Textbox 171">
            <a:extLst>
              <a:ext uri="{FF2B5EF4-FFF2-40B4-BE49-F238E27FC236}">
                <a16:creationId xmlns:a16="http://schemas.microsoft.com/office/drawing/2014/main" id="{DA67E5D0-ADC2-BBD9-BCE6-633AD3462957}"/>
              </a:ext>
            </a:extLst>
          </p:cNvPr>
          <p:cNvSpPr txBox="1"/>
          <p:nvPr/>
        </p:nvSpPr>
        <p:spPr>
          <a:xfrm>
            <a:off x="321585" y="3403716"/>
            <a:ext cx="2902372" cy="1143000"/>
          </a:xfrm>
          <a:prstGeom prst="rect">
            <a:avLst/>
          </a:prstGeom>
        </p:spPr>
        <p:txBody>
          <a:bodyPr wrap="square" lIns="0" tIns="0" rIns="0" bIns="0" rtlCol="0"/>
          <a:lstStyle/>
          <a:p>
            <a:pPr marR="11430" algn="r"/>
            <a:r>
              <a:rPr lang="es-ES" sz="1600" cap="small" dirty="0">
                <a:solidFill>
                  <a:srgbClr val="79C5C8"/>
                </a:solidFill>
                <a:effectLst/>
                <a:latin typeface="Quicksand Medium" panose="00000600000000000000" pitchFamily="2" charset="0"/>
                <a:ea typeface="Segoe UI Semibold" panose="020B0702040204020203" pitchFamily="34" charset="0"/>
              </a:rPr>
              <a:t>Contenido dirigido a resolver las preguntas más frecuentes de los </a:t>
            </a:r>
            <a:r>
              <a:rPr lang="es-ES" sz="1600" cap="small" dirty="0" err="1">
                <a:solidFill>
                  <a:srgbClr val="79C5C8"/>
                </a:solidFill>
                <a:effectLst/>
                <a:latin typeface="Quicksand Medium" panose="00000600000000000000" pitchFamily="2" charset="0"/>
                <a:ea typeface="Segoe UI Semibold" panose="020B0702040204020203" pitchFamily="34" charset="0"/>
              </a:rPr>
              <a:t>ciudadasnos</a:t>
            </a:r>
            <a:endParaRPr lang="es-ES" sz="2400" dirty="0">
              <a:effectLst/>
              <a:latin typeface="Quicksand Medium" panose="00000600000000000000" pitchFamily="2" charset="0"/>
              <a:ea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B087C51-DEFE-DF05-35EB-E8D6B5144DA4}"/>
              </a:ext>
            </a:extLst>
          </p:cNvPr>
          <p:cNvCxnSpPr/>
          <p:nvPr/>
        </p:nvCxnSpPr>
        <p:spPr>
          <a:xfrm>
            <a:off x="321585" y="3345673"/>
            <a:ext cx="3100330" cy="0"/>
          </a:xfrm>
          <a:prstGeom prst="line">
            <a:avLst/>
          </a:prstGeom>
          <a:ln>
            <a:solidFill>
              <a:srgbClr val="7AC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71">
            <a:extLst>
              <a:ext uri="{FF2B5EF4-FFF2-40B4-BE49-F238E27FC236}">
                <a16:creationId xmlns:a16="http://schemas.microsoft.com/office/drawing/2014/main" id="{4FD79149-F9AC-A0F1-3637-5E71F59B3242}"/>
              </a:ext>
            </a:extLst>
          </p:cNvPr>
          <p:cNvSpPr txBox="1"/>
          <p:nvPr/>
        </p:nvSpPr>
        <p:spPr>
          <a:xfrm>
            <a:off x="321585" y="5472893"/>
            <a:ext cx="2902372" cy="1143000"/>
          </a:xfrm>
          <a:prstGeom prst="rect">
            <a:avLst/>
          </a:prstGeom>
        </p:spPr>
        <p:txBody>
          <a:bodyPr wrap="square" lIns="0" tIns="0" rIns="0" bIns="0" rtlCol="0"/>
          <a:lstStyle/>
          <a:p>
            <a:pPr marR="11430" algn="r"/>
            <a:r>
              <a:rPr lang="es-ES" sz="1600" cap="small" dirty="0">
                <a:solidFill>
                  <a:srgbClr val="79C5C8"/>
                </a:solidFill>
                <a:effectLst/>
                <a:latin typeface="Quicksand Medium" panose="00000600000000000000" pitchFamily="2" charset="0"/>
                <a:ea typeface="Segoe UI Semibold" panose="020B0702040204020203" pitchFamily="34" charset="0"/>
              </a:rPr>
              <a:t>Aviso de licencia </a:t>
            </a:r>
          </a:p>
          <a:p>
            <a:pPr marR="11430" algn="r"/>
            <a:r>
              <a:rPr lang="es-ES" sz="1600" cap="small" dirty="0">
                <a:solidFill>
                  <a:srgbClr val="79C5C8"/>
                </a:solidFill>
                <a:effectLst/>
                <a:latin typeface="Quicksand Medium" panose="00000600000000000000" pitchFamily="2" charset="0"/>
                <a:ea typeface="Segoe UI Semibold" panose="020B0702040204020203" pitchFamily="34" charset="0"/>
              </a:rPr>
              <a:t>creative </a:t>
            </a:r>
            <a:r>
              <a:rPr lang="es-ES" sz="1600" cap="small" dirty="0" err="1">
                <a:solidFill>
                  <a:srgbClr val="79C5C8"/>
                </a:solidFill>
                <a:effectLst/>
                <a:latin typeface="Quicksand Medium" panose="00000600000000000000" pitchFamily="2" charset="0"/>
                <a:ea typeface="Segoe UI Semibold" panose="020B0702040204020203" pitchFamily="34" charset="0"/>
              </a:rPr>
              <a:t>commons</a:t>
            </a:r>
            <a:endParaRPr lang="es-ES" sz="2400" dirty="0">
              <a:effectLst/>
              <a:latin typeface="Quicksand Medium" panose="00000600000000000000" pitchFamily="2" charset="0"/>
              <a:ea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E24F494-8FE2-FCF6-DD82-2B0F6F054F77}"/>
              </a:ext>
            </a:extLst>
          </p:cNvPr>
          <p:cNvCxnSpPr>
            <a:cxnSpLocks/>
          </p:cNvCxnSpPr>
          <p:nvPr/>
        </p:nvCxnSpPr>
        <p:spPr>
          <a:xfrm>
            <a:off x="1704975" y="5394068"/>
            <a:ext cx="1715683" cy="0"/>
          </a:xfrm>
          <a:prstGeom prst="line">
            <a:avLst/>
          </a:prstGeom>
          <a:ln>
            <a:solidFill>
              <a:srgbClr val="7AC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143B7E6-D196-BD29-6BAF-7ECD844DC279}"/>
              </a:ext>
            </a:extLst>
          </p:cNvPr>
          <p:cNvCxnSpPr>
            <a:cxnSpLocks/>
          </p:cNvCxnSpPr>
          <p:nvPr/>
        </p:nvCxnSpPr>
        <p:spPr>
          <a:xfrm>
            <a:off x="6782735" y="5216235"/>
            <a:ext cx="0" cy="1203456"/>
          </a:xfrm>
          <a:prstGeom prst="line">
            <a:avLst/>
          </a:prstGeom>
          <a:ln>
            <a:solidFill>
              <a:srgbClr val="7AC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71">
            <a:extLst>
              <a:ext uri="{FF2B5EF4-FFF2-40B4-BE49-F238E27FC236}">
                <a16:creationId xmlns:a16="http://schemas.microsoft.com/office/drawing/2014/main" id="{9EC2D53C-44D3-259A-A034-85B704FBB52F}"/>
              </a:ext>
            </a:extLst>
          </p:cNvPr>
          <p:cNvSpPr txBox="1"/>
          <p:nvPr/>
        </p:nvSpPr>
        <p:spPr>
          <a:xfrm>
            <a:off x="9157516" y="4043453"/>
            <a:ext cx="2902372" cy="1143000"/>
          </a:xfrm>
          <a:prstGeom prst="rect">
            <a:avLst/>
          </a:prstGeom>
        </p:spPr>
        <p:txBody>
          <a:bodyPr wrap="square" lIns="0" tIns="0" rIns="0" bIns="0" rtlCol="0"/>
          <a:lstStyle/>
          <a:p>
            <a:pPr marR="11430" algn="r"/>
            <a:r>
              <a:rPr lang="es-ES" sz="1600" cap="small" dirty="0">
                <a:solidFill>
                  <a:srgbClr val="79C5C8"/>
                </a:solidFill>
                <a:effectLst/>
                <a:latin typeface="Quicksand Medium" panose="00000600000000000000" pitchFamily="2" charset="0"/>
                <a:ea typeface="Segoe UI Semibold" panose="020B0702040204020203" pitchFamily="34" charset="0"/>
              </a:rPr>
              <a:t>Imágenes cuidadosamente seleccionadas para identificar fácilmente el contenido sobre el que trata el vídeo</a:t>
            </a:r>
            <a:endParaRPr lang="es-ES" sz="2400" dirty="0">
              <a:effectLst/>
              <a:latin typeface="Quicksand Medium" panose="00000600000000000000" pitchFamily="2" charset="0"/>
              <a:ea typeface="Arial" panose="020B060402020202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450F310-2A1E-C630-4AEB-A692BB24597C}"/>
              </a:ext>
            </a:extLst>
          </p:cNvPr>
          <p:cNvCxnSpPr/>
          <p:nvPr/>
        </p:nvCxnSpPr>
        <p:spPr>
          <a:xfrm>
            <a:off x="8949696" y="3985410"/>
            <a:ext cx="3100330" cy="0"/>
          </a:xfrm>
          <a:prstGeom prst="line">
            <a:avLst/>
          </a:prstGeom>
          <a:ln>
            <a:solidFill>
              <a:srgbClr val="7AC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71">
            <a:extLst>
              <a:ext uri="{FF2B5EF4-FFF2-40B4-BE49-F238E27FC236}">
                <a16:creationId xmlns:a16="http://schemas.microsoft.com/office/drawing/2014/main" id="{1634630C-F3BF-B56A-1F2C-E8044AD87EE4}"/>
              </a:ext>
            </a:extLst>
          </p:cNvPr>
          <p:cNvSpPr txBox="1"/>
          <p:nvPr/>
        </p:nvSpPr>
        <p:spPr>
          <a:xfrm>
            <a:off x="5670651" y="1398578"/>
            <a:ext cx="2902372" cy="1143000"/>
          </a:xfrm>
          <a:prstGeom prst="rect">
            <a:avLst/>
          </a:prstGeom>
        </p:spPr>
        <p:txBody>
          <a:bodyPr wrap="square" lIns="0" tIns="0" rIns="0" bIns="0" rtlCol="0"/>
          <a:lstStyle/>
          <a:p>
            <a:pPr marR="11430" algn="r"/>
            <a:r>
              <a:rPr lang="es-ES" sz="1600" cap="small" dirty="0">
                <a:solidFill>
                  <a:srgbClr val="79C5C8"/>
                </a:solidFill>
                <a:effectLst/>
                <a:latin typeface="Quicksand Medium" panose="00000600000000000000" pitchFamily="2" charset="0"/>
                <a:ea typeface="Segoe UI Semibold" panose="020B0702040204020203" pitchFamily="34" charset="0"/>
              </a:rPr>
              <a:t>Elemento destacado para identificar al colectivo al que va dirigido el contenido</a:t>
            </a:r>
            <a:endParaRPr lang="es-ES" sz="2400" dirty="0">
              <a:effectLst/>
              <a:latin typeface="Quicksand Medium" panose="00000600000000000000" pitchFamily="2" charset="0"/>
              <a:ea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6F84902-2775-05EA-0061-C06B294C8924}"/>
              </a:ext>
            </a:extLst>
          </p:cNvPr>
          <p:cNvCxnSpPr>
            <a:cxnSpLocks/>
          </p:cNvCxnSpPr>
          <p:nvPr/>
        </p:nvCxnSpPr>
        <p:spPr>
          <a:xfrm>
            <a:off x="8654310" y="1384893"/>
            <a:ext cx="0" cy="1203456"/>
          </a:xfrm>
          <a:prstGeom prst="line">
            <a:avLst/>
          </a:prstGeom>
          <a:ln>
            <a:solidFill>
              <a:srgbClr val="7AC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71">
            <a:extLst>
              <a:ext uri="{FF2B5EF4-FFF2-40B4-BE49-F238E27FC236}">
                <a16:creationId xmlns:a16="http://schemas.microsoft.com/office/drawing/2014/main" id="{01503669-B12A-1A02-506E-BD9D8025F38B}"/>
              </a:ext>
            </a:extLst>
          </p:cNvPr>
          <p:cNvSpPr txBox="1"/>
          <p:nvPr/>
        </p:nvSpPr>
        <p:spPr>
          <a:xfrm>
            <a:off x="1080658" y="1398578"/>
            <a:ext cx="2902372" cy="1143000"/>
          </a:xfrm>
          <a:prstGeom prst="rect">
            <a:avLst/>
          </a:prstGeom>
        </p:spPr>
        <p:txBody>
          <a:bodyPr wrap="square" lIns="0" tIns="0" rIns="0" bIns="0" rtlCol="0"/>
          <a:lstStyle/>
          <a:p>
            <a:pPr marR="11430" algn="r"/>
            <a:r>
              <a:rPr lang="es-ES" sz="1600" cap="small" dirty="0">
                <a:solidFill>
                  <a:srgbClr val="79C5C8"/>
                </a:solidFill>
                <a:effectLst/>
                <a:latin typeface="Quicksand Medium" panose="00000600000000000000" pitchFamily="2" charset="0"/>
                <a:ea typeface="Segoe UI Semibold" panose="020B0702040204020203" pitchFamily="34" charset="0"/>
              </a:rPr>
              <a:t>Requisitos de acceso  y niveles de identificación explicados en el vídeo</a:t>
            </a:r>
            <a:endParaRPr lang="es-ES" sz="2400" dirty="0">
              <a:effectLst/>
              <a:latin typeface="Quicksand Medium" panose="00000600000000000000" pitchFamily="2" charset="0"/>
              <a:ea typeface="Arial" panose="020B060402020202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E3C2B02-D530-D6D4-3065-ADB2F34A96EB}"/>
              </a:ext>
            </a:extLst>
          </p:cNvPr>
          <p:cNvCxnSpPr>
            <a:cxnSpLocks/>
          </p:cNvCxnSpPr>
          <p:nvPr/>
        </p:nvCxnSpPr>
        <p:spPr>
          <a:xfrm>
            <a:off x="4064317" y="1384893"/>
            <a:ext cx="0" cy="1203456"/>
          </a:xfrm>
          <a:prstGeom prst="line">
            <a:avLst/>
          </a:prstGeom>
          <a:ln>
            <a:solidFill>
              <a:srgbClr val="7AC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45CBCB3D-B88D-696C-8AC4-9E394D1AE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15" y="2290303"/>
            <a:ext cx="5784427" cy="3253741"/>
          </a:xfrm>
          <a:prstGeom prst="rect">
            <a:avLst/>
          </a:prstGeom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845A04E2-8BA7-88EF-3AF0-DE3A2B1BC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790" y="6018689"/>
            <a:ext cx="1659491" cy="802003"/>
          </a:xfrm>
          <a:prstGeom prst="rect">
            <a:avLst/>
          </a:prstGeom>
        </p:spPr>
      </p:pic>
      <p:pic>
        <p:nvPicPr>
          <p:cNvPr id="19" name="Gráfico 18" descr="Mundo con relleno sólido">
            <a:extLst>
              <a:ext uri="{FF2B5EF4-FFF2-40B4-BE49-F238E27FC236}">
                <a16:creationId xmlns:a16="http://schemas.microsoft.com/office/drawing/2014/main" id="{55D89889-29DC-A277-0BD6-4FB920212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6871" y="1462139"/>
            <a:ext cx="585728" cy="585728"/>
          </a:xfrm>
          <a:prstGeom prst="rect">
            <a:avLst/>
          </a:prstGeom>
        </p:spPr>
      </p:pic>
      <p:sp>
        <p:nvSpPr>
          <p:cNvPr id="20" name="Textbox 171">
            <a:extLst>
              <a:ext uri="{FF2B5EF4-FFF2-40B4-BE49-F238E27FC236}">
                <a16:creationId xmlns:a16="http://schemas.microsoft.com/office/drawing/2014/main" id="{68B866D1-3319-1D90-9AAA-904D2BCFB132}"/>
              </a:ext>
            </a:extLst>
          </p:cNvPr>
          <p:cNvSpPr txBox="1"/>
          <p:nvPr/>
        </p:nvSpPr>
        <p:spPr>
          <a:xfrm>
            <a:off x="9071791" y="2130332"/>
            <a:ext cx="2902372" cy="1143000"/>
          </a:xfrm>
          <a:prstGeom prst="rect">
            <a:avLst/>
          </a:prstGeom>
        </p:spPr>
        <p:txBody>
          <a:bodyPr wrap="square" lIns="0" tIns="0" rIns="0" bIns="0" rtlCol="0"/>
          <a:lstStyle/>
          <a:p>
            <a:pPr marR="11430" algn="r"/>
            <a:r>
              <a:rPr lang="es-ES" sz="1600" cap="small" dirty="0">
                <a:solidFill>
                  <a:srgbClr val="79C5C8"/>
                </a:solidFill>
                <a:latin typeface="Quicksand Medium" panose="00000600000000000000" pitchFamily="2" charset="0"/>
                <a:ea typeface="Segoe UI Semibold" panose="020B0702040204020203" pitchFamily="34" charset="0"/>
              </a:rPr>
              <a:t>Subtítulos en castellano </a:t>
            </a:r>
          </a:p>
          <a:p>
            <a:pPr marR="11430" algn="r"/>
            <a:r>
              <a:rPr lang="es-ES" sz="1600" cap="small" dirty="0">
                <a:solidFill>
                  <a:srgbClr val="79C5C8"/>
                </a:solidFill>
                <a:latin typeface="Quicksand Medium" panose="00000600000000000000" pitchFamily="2" charset="0"/>
                <a:ea typeface="Segoe UI Semibold" panose="020B0702040204020203" pitchFamily="34" charset="0"/>
              </a:rPr>
              <a:t>con t</a:t>
            </a:r>
            <a:r>
              <a:rPr lang="es-ES" sz="1600" cap="small" dirty="0">
                <a:solidFill>
                  <a:srgbClr val="79C5C8"/>
                </a:solidFill>
                <a:effectLst/>
                <a:latin typeface="Quicksand Medium" panose="00000600000000000000" pitchFamily="2" charset="0"/>
                <a:ea typeface="Segoe UI Semibold" panose="020B0702040204020203" pitchFamily="34" charset="0"/>
              </a:rPr>
              <a:t>raducción multilingüe automatizada</a:t>
            </a:r>
            <a:endParaRPr lang="es-ES" sz="2400" dirty="0">
              <a:effectLst/>
              <a:latin typeface="Quicksand Medium" panose="00000600000000000000" pitchFamily="2" charset="0"/>
              <a:ea typeface="Arial" panose="020B0604020202020204" pitchFamily="34" charset="0"/>
            </a:endParaRPr>
          </a:p>
        </p:txBody>
      </p:sp>
      <p:sp>
        <p:nvSpPr>
          <p:cNvPr id="22" name="Textbox 171">
            <a:extLst>
              <a:ext uri="{FF2B5EF4-FFF2-40B4-BE49-F238E27FC236}">
                <a16:creationId xmlns:a16="http://schemas.microsoft.com/office/drawing/2014/main" id="{07C33BB8-AB60-9F27-D580-472BEC4236CE}"/>
              </a:ext>
            </a:extLst>
          </p:cNvPr>
          <p:cNvSpPr txBox="1"/>
          <p:nvPr/>
        </p:nvSpPr>
        <p:spPr>
          <a:xfrm>
            <a:off x="3840640" y="5926107"/>
            <a:ext cx="2902372" cy="1143000"/>
          </a:xfrm>
          <a:prstGeom prst="rect">
            <a:avLst/>
          </a:prstGeom>
        </p:spPr>
        <p:txBody>
          <a:bodyPr wrap="square" lIns="0" tIns="0" rIns="0" bIns="0" rtlCol="0"/>
          <a:lstStyle/>
          <a:p>
            <a:pPr marR="11430" algn="r"/>
            <a:r>
              <a:rPr lang="en-US" sz="1600" cap="small">
                <a:solidFill>
                  <a:srgbClr val="79C5C8"/>
                </a:solidFill>
                <a:effectLst/>
                <a:latin typeface="Quicksand Medium" panose="00000600000000000000" pitchFamily="2" charset="0"/>
                <a:ea typeface="Segoe UI Semibold" panose="020B0702040204020203" pitchFamily="34" charset="0"/>
              </a:rPr>
              <a:t>Imagen institucional de nuestra Entidad</a:t>
            </a:r>
            <a:endParaRPr lang="es-ES" sz="2400">
              <a:effectLst/>
              <a:latin typeface="Quicksand Medium" panose="000006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D8AC362-C027-DE43-AF81-6C8FFA55020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87791" y="1462139"/>
            <a:ext cx="585728" cy="5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77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extLst>
              <a:ext uri="{FF2B5EF4-FFF2-40B4-BE49-F238E27FC236}">
                <a16:creationId xmlns:a16="http://schemas.microsoft.com/office/drawing/2014/main" id="{D52EDB2C-469B-63F5-E1BC-237235ACD570}"/>
              </a:ext>
            </a:extLst>
          </p:cNvPr>
          <p:cNvSpPr/>
          <p:nvPr/>
        </p:nvSpPr>
        <p:spPr>
          <a:xfrm>
            <a:off x="142510" y="2661856"/>
            <a:ext cx="11906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Presentación</a:t>
            </a:r>
          </a:p>
        </p:txBody>
      </p:sp>
    </p:spTree>
    <p:extLst>
      <p:ext uri="{BB962C8B-B14F-4D97-AF65-F5344CB8AC3E}">
        <p14:creationId xmlns:p14="http://schemas.microsoft.com/office/powerpoint/2010/main" val="770961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47F4ADED-595F-A0FD-E443-725AA1D4CCC4}"/>
              </a:ext>
            </a:extLst>
          </p:cNvPr>
          <p:cNvGrpSpPr/>
          <p:nvPr/>
        </p:nvGrpSpPr>
        <p:grpSpPr>
          <a:xfrm>
            <a:off x="1922871" y="1276053"/>
            <a:ext cx="8346256" cy="5168953"/>
            <a:chOff x="2541842" y="2860204"/>
            <a:chExt cx="5861581" cy="3847317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82DBDEA-439F-A538-E404-87F201CB0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1842" y="2860204"/>
              <a:ext cx="3774726" cy="38473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765A3B98-C2EC-EF84-4756-7BC2B8F29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0318"/>
            <a:stretch/>
          </p:blipFill>
          <p:spPr>
            <a:xfrm>
              <a:off x="6533563" y="4968213"/>
              <a:ext cx="1869860" cy="675072"/>
            </a:xfrm>
            <a:prstGeom prst="rect">
              <a:avLst/>
            </a:prstGeom>
            <a:ln>
              <a:solidFill>
                <a:srgbClr val="56B5B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2DF69C20-21A5-13BD-D72A-C0EBDDDE44E5}"/>
                </a:ext>
              </a:extLst>
            </p:cNvPr>
            <p:cNvCxnSpPr>
              <a:stCxn id="24" idx="3"/>
              <a:endCxn id="23" idx="2"/>
            </p:cNvCxnSpPr>
            <p:nvPr/>
          </p:nvCxnSpPr>
          <p:spPr>
            <a:xfrm flipV="1">
              <a:off x="6229988" y="5643285"/>
              <a:ext cx="1238505" cy="440900"/>
            </a:xfrm>
            <a:prstGeom prst="line">
              <a:avLst/>
            </a:prstGeom>
            <a:ln w="28575">
              <a:solidFill>
                <a:srgbClr val="56B5B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47 Rectángulo redondeado"/>
          <p:cNvSpPr/>
          <p:nvPr/>
        </p:nvSpPr>
        <p:spPr>
          <a:xfrm>
            <a:off x="12887959" y="3325754"/>
            <a:ext cx="3385038" cy="1693499"/>
          </a:xfrm>
          <a:prstGeom prst="roundRect">
            <a:avLst>
              <a:gd name="adj" fmla="val 3793"/>
            </a:avLst>
          </a:prstGeom>
          <a:solidFill>
            <a:srgbClr val="EBE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Título 7">
            <a:extLst>
              <a:ext uri="{FF2B5EF4-FFF2-40B4-BE49-F238E27FC236}">
                <a16:creationId xmlns:a16="http://schemas.microsoft.com/office/drawing/2014/main" id="{CE1645AF-FA20-4C29-AFD2-F949BDE6E691}"/>
              </a:ext>
            </a:extLst>
          </p:cNvPr>
          <p:cNvSpPr txBox="1">
            <a:spLocks/>
          </p:cNvSpPr>
          <p:nvPr/>
        </p:nvSpPr>
        <p:spPr>
          <a:xfrm>
            <a:off x="883677" y="331169"/>
            <a:ext cx="10424645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300" dirty="0">
                <a:solidFill>
                  <a:srgbClr val="34E09E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Portal </a:t>
            </a:r>
            <a:r>
              <a:rPr lang="es-ES" sz="4300" dirty="0" err="1">
                <a:solidFill>
                  <a:srgbClr val="34E09E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Infovídeo</a:t>
            </a:r>
            <a:endParaRPr lang="es-ES" sz="4300" dirty="0">
              <a:solidFill>
                <a:srgbClr val="34E09E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13283612" y="3779767"/>
            <a:ext cx="2716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s-E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Espacio reservado para introducir una descripción corta del contenido que se va a desarrollar</a:t>
            </a:r>
          </a:p>
        </p:txBody>
      </p:sp>
      <p:sp>
        <p:nvSpPr>
          <p:cNvPr id="50" name="49 Rectángulo"/>
          <p:cNvSpPr/>
          <p:nvPr/>
        </p:nvSpPr>
        <p:spPr>
          <a:xfrm>
            <a:off x="13260172" y="3448607"/>
            <a:ext cx="27168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Titular corto</a:t>
            </a:r>
          </a:p>
        </p:txBody>
      </p:sp>
      <p:pic>
        <p:nvPicPr>
          <p:cNvPr id="31" name="Picture 2" descr="I:\DISEÑO GRAFICO\Entorno-desarollo\entorno3\PPT\nav-slider-projects.png"/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E854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2825583" y="1513568"/>
            <a:ext cx="139296" cy="1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:\DISEÑO GRAFICO\Entorno-desarollo\entorno3\PPT\nav-slider-projects.png"/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E854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2825931" y="1717002"/>
            <a:ext cx="139296" cy="1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:\DISEÑO GRAFICO\Entorno-desarollo\entorno3\PPT\nav-slider-projects.png"/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E854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2818779" y="1955248"/>
            <a:ext cx="139296" cy="1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:\DISEÑO GRAFICO\Entorno-desarollo\entorno3\PPT\nav-slider-projects.png"/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E854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2819127" y="2200952"/>
            <a:ext cx="139296" cy="1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:\DISEÑO GRAFICO\Entorno-desarollo\entorno3\PPT\nav-slider-projects.png"/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E854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2818311" y="2676430"/>
            <a:ext cx="139296" cy="1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63A55A1C-0B93-4A94-BD24-49A1A9A1966F}"/>
              </a:ext>
            </a:extLst>
          </p:cNvPr>
          <p:cNvSpPr/>
          <p:nvPr/>
        </p:nvSpPr>
        <p:spPr>
          <a:xfrm>
            <a:off x="16121513" y="5576597"/>
            <a:ext cx="527050" cy="527050"/>
          </a:xfrm>
          <a:prstGeom prst="ellipse">
            <a:avLst/>
          </a:prstGeom>
          <a:solidFill>
            <a:srgbClr val="31468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FC6FAA7C-048F-4556-B90C-BA8C2D745CAF}"/>
              </a:ext>
            </a:extLst>
          </p:cNvPr>
          <p:cNvSpPr/>
          <p:nvPr/>
        </p:nvSpPr>
        <p:spPr>
          <a:xfrm>
            <a:off x="13212210" y="5562727"/>
            <a:ext cx="527050" cy="527050"/>
          </a:xfrm>
          <a:prstGeom prst="ellipse">
            <a:avLst/>
          </a:prstGeom>
          <a:solidFill>
            <a:srgbClr val="00819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4F45BC93-8AF5-4254-9EAD-D37DE060915B}"/>
              </a:ext>
            </a:extLst>
          </p:cNvPr>
          <p:cNvSpPr/>
          <p:nvPr/>
        </p:nvSpPr>
        <p:spPr>
          <a:xfrm>
            <a:off x="12678333" y="5128429"/>
            <a:ext cx="9668703" cy="374662"/>
          </a:xfrm>
          <a:prstGeom prst="roundRect">
            <a:avLst>
              <a:gd name="adj" fmla="val 50000"/>
            </a:avLst>
          </a:prstGeom>
          <a:solidFill>
            <a:srgbClr val="7AC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CFEE7E10-BAAF-4C46-B32C-7657F44BFB04}"/>
              </a:ext>
            </a:extLst>
          </p:cNvPr>
          <p:cNvSpPr txBox="1"/>
          <p:nvPr/>
        </p:nvSpPr>
        <p:spPr>
          <a:xfrm>
            <a:off x="14211286" y="5137253"/>
            <a:ext cx="6114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SUBTÍTULO </a:t>
            </a:r>
            <a:r>
              <a:rPr lang="es-ES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RESALTADO</a:t>
            </a:r>
          </a:p>
        </p:txBody>
      </p:sp>
      <p:sp>
        <p:nvSpPr>
          <p:cNvPr id="46" name="TextBox 77">
            <a:extLst>
              <a:ext uri="{FF2B5EF4-FFF2-40B4-BE49-F238E27FC236}">
                <a16:creationId xmlns:a16="http://schemas.microsoft.com/office/drawing/2014/main" id="{56FA0D94-C8EC-4588-9B08-BD37BE1FD6D7}"/>
              </a:ext>
            </a:extLst>
          </p:cNvPr>
          <p:cNvSpPr txBox="1"/>
          <p:nvPr/>
        </p:nvSpPr>
        <p:spPr>
          <a:xfrm>
            <a:off x="13379465" y="5670750"/>
            <a:ext cx="20562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Clr>
                <a:srgbClr val="ECA601"/>
              </a:buClr>
            </a:pPr>
            <a:r>
              <a:rPr lang="es-E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El </a:t>
            </a:r>
            <a:r>
              <a:rPr lang="es-ES" sz="1400" dirty="0">
                <a:solidFill>
                  <a:srgbClr val="00819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aseguramiento de la solvencia y fiabilidad operativa</a:t>
            </a:r>
          </a:p>
        </p:txBody>
      </p:sp>
      <p:sp>
        <p:nvSpPr>
          <p:cNvPr id="51" name="TextBox 77">
            <a:extLst>
              <a:ext uri="{FF2B5EF4-FFF2-40B4-BE49-F238E27FC236}">
                <a16:creationId xmlns:a16="http://schemas.microsoft.com/office/drawing/2014/main" id="{13A26954-24E9-4301-A36C-1EEA966EE065}"/>
              </a:ext>
            </a:extLst>
          </p:cNvPr>
          <p:cNvSpPr txBox="1"/>
          <p:nvPr/>
        </p:nvSpPr>
        <p:spPr>
          <a:xfrm>
            <a:off x="16338508" y="5647418"/>
            <a:ext cx="56631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ECA601"/>
              </a:buClr>
            </a:pPr>
            <a:r>
              <a:rPr lang="es-ES" sz="1400" dirty="0">
                <a:latin typeface="Segoe UI" panose="020B0502040204020203" pitchFamily="34" charset="0"/>
                <a:cs typeface="Segoe UI" panose="020B0502040204020203" pitchFamily="34" charset="0"/>
              </a:rPr>
              <a:t>La</a:t>
            </a:r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ES" sz="1400" dirty="0">
                <a:solidFill>
                  <a:srgbClr val="31468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incorporación de nuevas tecnologías innovadoras que permitan soportar mejores servicios digitales</a:t>
            </a:r>
            <a:r>
              <a:rPr lang="es-ES" sz="1400" dirty="0">
                <a:solidFill>
                  <a:srgbClr val="6046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ES" sz="1400" dirty="0">
                <a:latin typeface="Segoe UI" panose="020B0502040204020203" pitchFamily="34" charset="0"/>
                <a:cs typeface="Segoe UI" panose="020B0502040204020203" pitchFamily="34" charset="0"/>
              </a:rPr>
              <a:t>para responder a los nuevos requerimientos de ciudadanos, gestores y colaboradores</a:t>
            </a:r>
          </a:p>
        </p:txBody>
      </p:sp>
      <p:pic>
        <p:nvPicPr>
          <p:cNvPr id="2" name="Imagen 1" descr="Imagen que contiene lego&#10;&#10;Descripción generada automáticamente">
            <a:extLst>
              <a:ext uri="{FF2B5EF4-FFF2-40B4-BE49-F238E27FC236}">
                <a16:creationId xmlns:a16="http://schemas.microsoft.com/office/drawing/2014/main" id="{933053BE-9A8B-8569-28FC-1C290FAE0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561" y="2431959"/>
            <a:ext cx="1690712" cy="244471"/>
          </a:xfrm>
          <a:prstGeom prst="rect">
            <a:avLst/>
          </a:prstGeom>
        </p:spPr>
      </p:pic>
      <p:pic>
        <p:nvPicPr>
          <p:cNvPr id="21" name="Imagen 20" descr="Logotipo&#10;&#10;Descripción generada automáticamente">
            <a:extLst>
              <a:ext uri="{FF2B5EF4-FFF2-40B4-BE49-F238E27FC236}">
                <a16:creationId xmlns:a16="http://schemas.microsoft.com/office/drawing/2014/main" id="{827F2F8E-7C1E-B5F5-987A-27F8AF64C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341" y="225955"/>
            <a:ext cx="1542149" cy="745294"/>
          </a:xfrm>
          <a:prstGeom prst="rect">
            <a:avLst/>
          </a:prstGeom>
        </p:spPr>
      </p:pic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0BADAB29-6319-D932-8BB8-02EB34B55A5E}"/>
              </a:ext>
            </a:extLst>
          </p:cNvPr>
          <p:cNvSpPr/>
          <p:nvPr/>
        </p:nvSpPr>
        <p:spPr>
          <a:xfrm>
            <a:off x="3874009" y="5424234"/>
            <a:ext cx="839221" cy="157713"/>
          </a:xfrm>
          <a:prstGeom prst="roundRect">
            <a:avLst/>
          </a:prstGeom>
          <a:noFill/>
          <a:ln w="28575">
            <a:solidFill>
              <a:srgbClr val="56B5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3957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7EAE66-9E59-6CE6-0A17-50BCC3213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855" y="1036996"/>
            <a:ext cx="6322992" cy="5746575"/>
          </a:xfrm>
          <a:prstGeom prst="rect">
            <a:avLst/>
          </a:prstGeom>
        </p:spPr>
      </p:pic>
      <p:sp>
        <p:nvSpPr>
          <p:cNvPr id="4" name="Título 7">
            <a:extLst>
              <a:ext uri="{FF2B5EF4-FFF2-40B4-BE49-F238E27FC236}">
                <a16:creationId xmlns:a16="http://schemas.microsoft.com/office/drawing/2014/main" id="{8B478CD9-2F51-F942-1AA6-AC02AD893A15}"/>
              </a:ext>
            </a:extLst>
          </p:cNvPr>
          <p:cNvSpPr txBox="1">
            <a:spLocks/>
          </p:cNvSpPr>
          <p:nvPr/>
        </p:nvSpPr>
        <p:spPr>
          <a:xfrm>
            <a:off x="883677" y="331169"/>
            <a:ext cx="10424645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300" dirty="0">
                <a:solidFill>
                  <a:srgbClr val="34E09E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Acción protectora de la SS - INSS</a:t>
            </a:r>
          </a:p>
        </p:txBody>
      </p:sp>
    </p:spTree>
    <p:extLst>
      <p:ext uri="{BB962C8B-B14F-4D97-AF65-F5344CB8AC3E}">
        <p14:creationId xmlns:p14="http://schemas.microsoft.com/office/powerpoint/2010/main" val="3653711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5397E-72EF-08CE-1761-40F5E0C24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7">
            <a:extLst>
              <a:ext uri="{FF2B5EF4-FFF2-40B4-BE49-F238E27FC236}">
                <a16:creationId xmlns:a16="http://schemas.microsoft.com/office/drawing/2014/main" id="{A248E42B-8A12-FE86-BD12-2A4F8AACEAE4}"/>
              </a:ext>
            </a:extLst>
          </p:cNvPr>
          <p:cNvSpPr txBox="1">
            <a:spLocks/>
          </p:cNvSpPr>
          <p:nvPr/>
        </p:nvSpPr>
        <p:spPr>
          <a:xfrm>
            <a:off x="883677" y="331169"/>
            <a:ext cx="10424645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300" dirty="0">
                <a:solidFill>
                  <a:srgbClr val="34E09E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Acción protectora de la SS - INSS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9ADCE2-9921-502C-0B80-B24A0D977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73" y="965328"/>
            <a:ext cx="6016251" cy="588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75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Rectángulo">
            <a:extLst>
              <a:ext uri="{FF2B5EF4-FFF2-40B4-BE49-F238E27FC236}">
                <a16:creationId xmlns:a16="http://schemas.microsoft.com/office/drawing/2014/main" id="{6A59ACAB-713E-CA82-BC13-E9B219668BD9}"/>
              </a:ext>
            </a:extLst>
          </p:cNvPr>
          <p:cNvSpPr/>
          <p:nvPr/>
        </p:nvSpPr>
        <p:spPr>
          <a:xfrm>
            <a:off x="549887" y="2039144"/>
            <a:ext cx="110922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Muchas gracias por vuestra atención.</a:t>
            </a:r>
          </a:p>
          <a:p>
            <a:endParaRPr lang="es-ES" sz="5400" dirty="0">
              <a:solidFill>
                <a:srgbClr val="34E09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66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13 Grupo"/>
          <p:cNvGrpSpPr/>
          <p:nvPr/>
        </p:nvGrpSpPr>
        <p:grpSpPr>
          <a:xfrm>
            <a:off x="774752" y="620688"/>
            <a:ext cx="6301538" cy="5043643"/>
            <a:chOff x="1421231" y="908720"/>
            <a:chExt cx="6301538" cy="5043643"/>
          </a:xfrm>
        </p:grpSpPr>
        <p:sp>
          <p:nvSpPr>
            <p:cNvPr id="2" name="1 Elipse"/>
            <p:cNvSpPr/>
            <p:nvPr/>
          </p:nvSpPr>
          <p:spPr>
            <a:xfrm>
              <a:off x="2250161" y="3933055"/>
              <a:ext cx="1949904" cy="20193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2" descr="C:\Users\99IU2815\Downloads\business-finance-commerce-enterprise-line-icons-on-round-3d-shapes-business-pictograms\8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8655" r="26866" b="27388"/>
            <a:stretch/>
          </p:blipFill>
          <p:spPr bwMode="auto">
            <a:xfrm>
              <a:off x="2250161" y="3933056"/>
              <a:ext cx="1949903" cy="2019307"/>
            </a:xfrm>
            <a:prstGeom prst="ellipse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Llamada rectangular redondeada"/>
            <p:cNvSpPr/>
            <p:nvPr/>
          </p:nvSpPr>
          <p:spPr>
            <a:xfrm flipH="1">
              <a:off x="1421231" y="908720"/>
              <a:ext cx="6301538" cy="2192297"/>
            </a:xfrm>
            <a:prstGeom prst="wedgeRoundRectCallout">
              <a:avLst>
                <a:gd name="adj1" fmla="val -1356"/>
                <a:gd name="adj2" fmla="val 8305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FFFFCC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400" b="1" i="0" u="none" strike="noStrike" kern="1200" cap="none" spc="0" normalizeH="0" baseline="0" noProof="0">
                  <a:ln>
                    <a:noFill/>
                  </a:ln>
                  <a:solidFill>
                    <a:srgbClr val="F4C9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901 16 65 65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400" b="1" i="0" u="none" strike="noStrike" kern="1200" cap="none" spc="0" normalizeH="0" baseline="0" noProof="0">
                  <a:ln>
                    <a:noFill/>
                  </a:ln>
                  <a:solidFill>
                    <a:srgbClr val="F4C9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91 542 11 76 </a:t>
              </a:r>
            </a:p>
          </p:txBody>
        </p:sp>
      </p:grpSp>
      <p:sp>
        <p:nvSpPr>
          <p:cNvPr id="16" name="15 Llamada rectangular redondeada"/>
          <p:cNvSpPr/>
          <p:nvPr/>
        </p:nvSpPr>
        <p:spPr>
          <a:xfrm flipH="1">
            <a:off x="6960096" y="4125957"/>
            <a:ext cx="3312368" cy="1630423"/>
          </a:xfrm>
          <a:prstGeom prst="wedgeRoundRectCallout">
            <a:avLst>
              <a:gd name="adj1" fmla="val 73102"/>
              <a:gd name="adj2" fmla="val 1080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FFFFC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4C91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020 </a:t>
            </a:r>
          </a:p>
        </p:txBody>
      </p:sp>
      <p:sp>
        <p:nvSpPr>
          <p:cNvPr id="8" name="7 Elipse"/>
          <p:cNvSpPr/>
          <p:nvPr/>
        </p:nvSpPr>
        <p:spPr>
          <a:xfrm>
            <a:off x="8616280" y="620688"/>
            <a:ext cx="1008112" cy="10081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F4C91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 general</a:t>
            </a:r>
          </a:p>
        </p:txBody>
      </p:sp>
      <p:sp>
        <p:nvSpPr>
          <p:cNvPr id="9" name="8 Elipse"/>
          <p:cNvSpPr/>
          <p:nvPr/>
        </p:nvSpPr>
        <p:spPr>
          <a:xfrm>
            <a:off x="9552384" y="3560812"/>
            <a:ext cx="1008112" cy="10081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F4C91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IMV</a:t>
            </a:r>
          </a:p>
        </p:txBody>
      </p:sp>
    </p:spTree>
    <p:extLst>
      <p:ext uri="{BB962C8B-B14F-4D97-AF65-F5344CB8AC3E}">
        <p14:creationId xmlns:p14="http://schemas.microsoft.com/office/powerpoint/2010/main" val="92476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1524000" y="656692"/>
            <a:ext cx="9142324" cy="5544616"/>
          </a:xfrm>
          <a:prstGeom prst="rect">
            <a:avLst/>
          </a:prstGeom>
          <a:solidFill>
            <a:srgbClr val="FFD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2945231" y="1051196"/>
            <a:ext cx="6301538" cy="4755611"/>
            <a:chOff x="1422069" y="908720"/>
            <a:chExt cx="6301538" cy="4755611"/>
          </a:xfrm>
        </p:grpSpPr>
        <p:sp>
          <p:nvSpPr>
            <p:cNvPr id="8" name="7 Elipse"/>
            <p:cNvSpPr/>
            <p:nvPr/>
          </p:nvSpPr>
          <p:spPr>
            <a:xfrm>
              <a:off x="4533989" y="3645024"/>
              <a:ext cx="1949903" cy="20043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6" name="Picture 2" descr="C:\Users\99IU2815\Downloads\business-finance-commerce-enterprise-line-icons-on-round-3d-shapes-business-pictograms\8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2" t="3483" r="49314" b="72560"/>
            <a:stretch/>
          </p:blipFill>
          <p:spPr bwMode="auto">
            <a:xfrm>
              <a:off x="4533989" y="3645024"/>
              <a:ext cx="1949903" cy="2019307"/>
            </a:xfrm>
            <a:prstGeom prst="ellipse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Llamada rectangular redondeada"/>
            <p:cNvSpPr/>
            <p:nvPr/>
          </p:nvSpPr>
          <p:spPr>
            <a:xfrm>
              <a:off x="1422069" y="908720"/>
              <a:ext cx="6301538" cy="2192297"/>
            </a:xfrm>
            <a:prstGeom prst="wedgeRoundRectCallout">
              <a:avLst>
                <a:gd name="adj1" fmla="val -10123"/>
                <a:gd name="adj2" fmla="val 743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FFFFCC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400" b="1" i="0" u="none" strike="noStrike" kern="1200" cap="none" spc="0" normalizeH="0" baseline="0" noProof="0">
                  <a:ln>
                    <a:noFill/>
                  </a:ln>
                  <a:solidFill>
                    <a:srgbClr val="F4C9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Buzón de consultas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7652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extLst>
              <a:ext uri="{FF2B5EF4-FFF2-40B4-BE49-F238E27FC236}">
                <a16:creationId xmlns:a16="http://schemas.microsoft.com/office/drawing/2014/main" id="{D52EDB2C-469B-63F5-E1BC-237235ACD570}"/>
              </a:ext>
            </a:extLst>
          </p:cNvPr>
          <p:cNvSpPr/>
          <p:nvPr/>
        </p:nvSpPr>
        <p:spPr>
          <a:xfrm>
            <a:off x="142510" y="2661856"/>
            <a:ext cx="119069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Modelo de atención del INSS</a:t>
            </a:r>
          </a:p>
          <a:p>
            <a:pPr algn="ctr"/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y el canal telefónico</a:t>
            </a:r>
            <a:endParaRPr lang="es-ES" sz="3600" dirty="0">
              <a:solidFill>
                <a:srgbClr val="34E09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99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Elipse">
            <a:extLst>
              <a:ext uri="{FF2B5EF4-FFF2-40B4-BE49-F238E27FC236}">
                <a16:creationId xmlns:a16="http://schemas.microsoft.com/office/drawing/2014/main" id="{7087996D-4C98-C409-E7FF-C475672498D9}"/>
              </a:ext>
            </a:extLst>
          </p:cNvPr>
          <p:cNvSpPr/>
          <p:nvPr/>
        </p:nvSpPr>
        <p:spPr>
          <a:xfrm>
            <a:off x="1874053" y="1818858"/>
            <a:ext cx="2232000" cy="2232000"/>
          </a:xfrm>
          <a:prstGeom prst="ellipse">
            <a:avLst/>
          </a:prstGeom>
          <a:solidFill>
            <a:srgbClr val="34E0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Canal presencial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9" name="6 Elipse">
            <a:extLst>
              <a:ext uri="{FF2B5EF4-FFF2-40B4-BE49-F238E27FC236}">
                <a16:creationId xmlns:a16="http://schemas.microsoft.com/office/drawing/2014/main" id="{120244C3-139D-9B0A-E7B3-F19BEE3F7ADF}"/>
              </a:ext>
            </a:extLst>
          </p:cNvPr>
          <p:cNvSpPr/>
          <p:nvPr/>
        </p:nvSpPr>
        <p:spPr>
          <a:xfrm>
            <a:off x="3899584" y="4174980"/>
            <a:ext cx="1741348" cy="1828499"/>
          </a:xfrm>
          <a:prstGeom prst="ellipse">
            <a:avLst/>
          </a:prstGeom>
          <a:solidFill>
            <a:srgbClr val="34E0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>
                <a:solidFill>
                  <a:schemeClr val="bg1"/>
                </a:solidFill>
              </a:rPr>
              <a:t>Auto gestión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0" name="6 Elipse">
            <a:extLst>
              <a:ext uri="{FF2B5EF4-FFF2-40B4-BE49-F238E27FC236}">
                <a16:creationId xmlns:a16="http://schemas.microsoft.com/office/drawing/2014/main" id="{3FB399AA-B62A-6214-D94B-32D18BBA2133}"/>
              </a:ext>
            </a:extLst>
          </p:cNvPr>
          <p:cNvSpPr/>
          <p:nvPr/>
        </p:nvSpPr>
        <p:spPr>
          <a:xfrm>
            <a:off x="6472406" y="4174980"/>
            <a:ext cx="1741348" cy="1828499"/>
          </a:xfrm>
          <a:prstGeom prst="ellipse">
            <a:avLst/>
          </a:prstGeom>
          <a:solidFill>
            <a:srgbClr val="34E0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Asistido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1E0B674-9FDD-110A-4C01-E10CFE543AD0}"/>
              </a:ext>
            </a:extLst>
          </p:cNvPr>
          <p:cNvCxnSpPr>
            <a:cxnSpLocks/>
          </p:cNvCxnSpPr>
          <p:nvPr/>
        </p:nvCxnSpPr>
        <p:spPr>
          <a:xfrm flipH="1">
            <a:off x="5206748" y="3837118"/>
            <a:ext cx="284956" cy="481878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CF45040-DEE9-85E8-3EF3-E0EBC738071E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784614" y="3352523"/>
            <a:ext cx="558466" cy="822457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D4E2241-46D1-BFFF-D0E0-92B9FC6BFE1E}"/>
              </a:ext>
            </a:extLst>
          </p:cNvPr>
          <p:cNvCxnSpPr>
            <a:stCxn id="8" idx="6"/>
          </p:cNvCxnSpPr>
          <p:nvPr/>
        </p:nvCxnSpPr>
        <p:spPr>
          <a:xfrm>
            <a:off x="4106053" y="2934858"/>
            <a:ext cx="4989127" cy="15986"/>
          </a:xfrm>
          <a:prstGeom prst="line">
            <a:avLst/>
          </a:prstGeom>
          <a:ln w="3810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6 Elipse">
            <a:extLst>
              <a:ext uri="{FF2B5EF4-FFF2-40B4-BE49-F238E27FC236}">
                <a16:creationId xmlns:a16="http://schemas.microsoft.com/office/drawing/2014/main" id="{78E97230-7591-6864-516C-E9D48E3A1A9E}"/>
              </a:ext>
            </a:extLst>
          </p:cNvPr>
          <p:cNvSpPr/>
          <p:nvPr/>
        </p:nvSpPr>
        <p:spPr>
          <a:xfrm>
            <a:off x="4937527" y="1818858"/>
            <a:ext cx="2232000" cy="2232000"/>
          </a:xfrm>
          <a:prstGeom prst="ellipse">
            <a:avLst/>
          </a:prstGeom>
          <a:solidFill>
            <a:srgbClr val="34E0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Canal Telemático</a:t>
            </a:r>
          </a:p>
        </p:txBody>
      </p:sp>
      <p:sp>
        <p:nvSpPr>
          <p:cNvPr id="7" name="6 Elipse">
            <a:extLst>
              <a:ext uri="{FF2B5EF4-FFF2-40B4-BE49-F238E27FC236}">
                <a16:creationId xmlns:a16="http://schemas.microsoft.com/office/drawing/2014/main" id="{FD5B954F-2A99-359F-6C5D-202F958BAE97}"/>
              </a:ext>
            </a:extLst>
          </p:cNvPr>
          <p:cNvSpPr/>
          <p:nvPr/>
        </p:nvSpPr>
        <p:spPr>
          <a:xfrm>
            <a:off x="8159076" y="1818858"/>
            <a:ext cx="2232000" cy="2232000"/>
          </a:xfrm>
          <a:prstGeom prst="ellipse">
            <a:avLst/>
          </a:prstGeom>
          <a:solidFill>
            <a:srgbClr val="34E0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Canal Telefónico</a:t>
            </a:r>
          </a:p>
        </p:txBody>
      </p:sp>
      <p:sp>
        <p:nvSpPr>
          <p:cNvPr id="2" name="2 Rectángulo">
            <a:extLst>
              <a:ext uri="{FF2B5EF4-FFF2-40B4-BE49-F238E27FC236}">
                <a16:creationId xmlns:a16="http://schemas.microsoft.com/office/drawing/2014/main" id="{88E73C6C-546B-3986-EDEE-9D0AFA740350}"/>
              </a:ext>
            </a:extLst>
          </p:cNvPr>
          <p:cNvSpPr/>
          <p:nvPr/>
        </p:nvSpPr>
        <p:spPr>
          <a:xfrm>
            <a:off x="142510" y="228145"/>
            <a:ext cx="11906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Modelo de atención INSS - Canales</a:t>
            </a:r>
            <a:endParaRPr lang="es-ES" sz="3600" dirty="0">
              <a:solidFill>
                <a:srgbClr val="34E09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10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32BE68-BA0E-4B9D-1DDA-DF253DFB0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865" y="1196173"/>
            <a:ext cx="6072267" cy="5068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2 Rectángulo">
            <a:extLst>
              <a:ext uri="{FF2B5EF4-FFF2-40B4-BE49-F238E27FC236}">
                <a16:creationId xmlns:a16="http://schemas.microsoft.com/office/drawing/2014/main" id="{F7722DA1-0ED0-B149-6CB1-3171DE2A3901}"/>
              </a:ext>
            </a:extLst>
          </p:cNvPr>
          <p:cNvSpPr/>
          <p:nvPr/>
        </p:nvSpPr>
        <p:spPr>
          <a:xfrm>
            <a:off x="142510" y="228145"/>
            <a:ext cx="11906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Canal telemático asistido: Buzón de consultas</a:t>
            </a:r>
            <a:endParaRPr lang="es-ES" sz="2400" dirty="0">
              <a:solidFill>
                <a:srgbClr val="34E09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84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Rectángulo">
            <a:extLst>
              <a:ext uri="{FF2B5EF4-FFF2-40B4-BE49-F238E27FC236}">
                <a16:creationId xmlns:a16="http://schemas.microsoft.com/office/drawing/2014/main" id="{7375A0A8-9F75-DCAF-4D68-C0FA4F638667}"/>
              </a:ext>
            </a:extLst>
          </p:cNvPr>
          <p:cNvSpPr/>
          <p:nvPr/>
        </p:nvSpPr>
        <p:spPr>
          <a:xfrm>
            <a:off x="142510" y="2661856"/>
            <a:ext cx="119069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Gestión telefónica:</a:t>
            </a:r>
          </a:p>
          <a:p>
            <a:pPr algn="ctr"/>
            <a:r>
              <a:rPr lang="es-ES" sz="5400" dirty="0" err="1">
                <a:solidFill>
                  <a:srgbClr val="34E09E"/>
                </a:solidFill>
                <a:latin typeface="Arial Rounded MT Bold" panose="020F0704030504030204" pitchFamily="34" charset="0"/>
              </a:rPr>
              <a:t>InfoSMS</a:t>
            </a:r>
            <a:r>
              <a:rPr lang="es-ES" sz="5400" dirty="0">
                <a:solidFill>
                  <a:srgbClr val="34E09E"/>
                </a:solidFill>
                <a:latin typeface="Arial Rounded MT Bold" panose="020F0704030504030204" pitchFamily="34" charset="0"/>
              </a:rPr>
              <a:t>, identificación OTP y videollamada</a:t>
            </a:r>
            <a:endParaRPr lang="es-ES" sz="3600" dirty="0">
              <a:solidFill>
                <a:srgbClr val="34E09E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08691479-7C36-AD7E-C47F-EC9E5A1E6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0" y="5967663"/>
            <a:ext cx="1981313" cy="10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1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 CuadroTexto">
            <a:extLst>
              <a:ext uri="{FF2B5EF4-FFF2-40B4-BE49-F238E27FC236}">
                <a16:creationId xmlns:a16="http://schemas.microsoft.com/office/drawing/2014/main" id="{1227E8CB-3FB6-792D-1255-3B190BFBF227}"/>
              </a:ext>
            </a:extLst>
          </p:cNvPr>
          <p:cNvSpPr txBox="1"/>
          <p:nvPr/>
        </p:nvSpPr>
        <p:spPr>
          <a:xfrm>
            <a:off x="4133396" y="1625511"/>
            <a:ext cx="759017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Es un sistema que permite remitir información en tiempo real al ciudadano a través de SMS gratuito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200" dirty="0">
              <a:solidFill>
                <a:schemeClr val="accent5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Permite un total de 320 caracteres por mensaje (equivalente a unir 3 SMS)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200" dirty="0">
              <a:solidFill>
                <a:schemeClr val="accent5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Se utiliza junto con el compendio de SMS tipo disponible en Plataforma CATT y la Intranet </a:t>
            </a: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     (rigor, actualización permanente, evitar incidencias)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200" dirty="0">
              <a:solidFill>
                <a:schemeClr val="accent5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1.132.571 SMS enviados desde marzo 2021</a:t>
            </a: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42AB32B2-41BE-94D5-AA7E-CD8F00D53C87}"/>
              </a:ext>
            </a:extLst>
          </p:cNvPr>
          <p:cNvSpPr/>
          <p:nvPr/>
        </p:nvSpPr>
        <p:spPr>
          <a:xfrm>
            <a:off x="285020" y="280683"/>
            <a:ext cx="8120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 err="1">
                <a:solidFill>
                  <a:srgbClr val="34E09E"/>
                </a:solidFill>
                <a:latin typeface="Arial Rounded MT Bold" panose="020F0704030504030204" pitchFamily="34" charset="0"/>
              </a:rPr>
              <a:t>InfoSMS</a:t>
            </a:r>
            <a:endParaRPr lang="es-ES" sz="5400" dirty="0">
              <a:solidFill>
                <a:srgbClr val="34E09E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Imagen 5" descr="Imagen que contiene electrónica, computadora, celular, firmar&#10;&#10;Descripción generada automáticamente">
            <a:extLst>
              <a:ext uri="{FF2B5EF4-FFF2-40B4-BE49-F238E27FC236}">
                <a16:creationId xmlns:a16="http://schemas.microsoft.com/office/drawing/2014/main" id="{9E0BA34D-7C9B-8010-29F3-D3644CF0E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322">
            <a:off x="-292245" y="2315411"/>
            <a:ext cx="4978195" cy="35370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1564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c93e8fe-bb45-447d-9fbd-08f2d4d61ed3}" enabled="1" method="Standard" siteId="{a22f907a-53a6-449f-b082-22c03676d7f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9784</TotalTime>
  <Words>477</Words>
  <Application>Microsoft Office PowerPoint</Application>
  <PresentationFormat>Panorámica</PresentationFormat>
  <Paragraphs>88</Paragraphs>
  <Slides>23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Quicksand Medium</vt:lpstr>
      <vt:lpstr>Segoe UI</vt:lpstr>
      <vt:lpstr>Segoe UI Black</vt:lpstr>
      <vt:lpstr>Segoe UI Light</vt:lpstr>
      <vt:lpstr>Segoe UI Semibold</vt:lpstr>
      <vt:lpstr>Titillium</vt:lpstr>
      <vt:lpstr>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Infovídeo: imagen institucional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JIMENEZ PERIS, ANA CRISTINA</dc:creator>
  <cp:lastModifiedBy>Daniel Artola Aguilar</cp:lastModifiedBy>
  <cp:revision>29</cp:revision>
  <dcterms:created xsi:type="dcterms:W3CDTF">2022-06-20T21:09:06Z</dcterms:created>
  <dcterms:modified xsi:type="dcterms:W3CDTF">2025-01-26T10:17:39Z</dcterms:modified>
</cp:coreProperties>
</file>