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8" r:id="rId21"/>
    <p:sldId id="279" r:id="rId22"/>
    <p:sldId id="280" r:id="rId23"/>
    <p:sldId id="281" r:id="rId24"/>
    <p:sldId id="282" r:id="rId25"/>
    <p:sldId id="283" r:id="rId26"/>
    <p:sldId id="285" r:id="rId27"/>
    <p:sldId id="290" r:id="rId28"/>
    <p:sldId id="286" r:id="rId29"/>
    <p:sldId id="287" r:id="rId30"/>
    <p:sldId id="288" r:id="rId31"/>
    <p:sldId id="289" r:id="rId32"/>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70903C7-5C27-4500-ADD4-D73F36779EF5}" type="slidenum">
              <a:rPr lang="es-ES" smtClean="0"/>
              <a:t>‹Nº›</a:t>
            </a:fld>
            <a:endParaRPr lang="es-ES"/>
          </a:p>
        </p:txBody>
      </p:sp>
      <p:pic>
        <p:nvPicPr>
          <p:cNvPr id="7" name="Imagen 6"/>
          <p:cNvPicPr>
            <a:picLocks noChangeAspect="1"/>
          </p:cNvPicPr>
          <p:nvPr userDrawn="1"/>
        </p:nvPicPr>
        <p:blipFill>
          <a:blip r:embed="rId2"/>
          <a:stretch>
            <a:fillRect/>
          </a:stretch>
        </p:blipFill>
        <p:spPr>
          <a:xfrm>
            <a:off x="679637" y="6008848"/>
            <a:ext cx="1536325" cy="347502"/>
          </a:xfrm>
          <a:prstGeom prst="rect">
            <a:avLst/>
          </a:prstGeom>
        </p:spPr>
      </p:pic>
    </p:spTree>
    <p:extLst>
      <p:ext uri="{BB962C8B-B14F-4D97-AF65-F5344CB8AC3E}">
        <p14:creationId xmlns:p14="http://schemas.microsoft.com/office/powerpoint/2010/main" val="2847732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221878B-1D2C-4F52-A529-C4B884BF6423}" type="datetimeFigureOut">
              <a:rPr lang="es-ES" smtClean="0"/>
              <a:t>12/12/2024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21362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7221878B-1D2C-4F52-A529-C4B884BF6423}" type="datetimeFigureOut">
              <a:rPr lang="es-ES" smtClean="0"/>
              <a:t>12/12/2024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323020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pic>
        <p:nvPicPr>
          <p:cNvPr id="7" name="Imagen 6"/>
          <p:cNvPicPr>
            <a:picLocks noChangeAspect="1"/>
          </p:cNvPicPr>
          <p:nvPr userDrawn="1"/>
        </p:nvPicPr>
        <p:blipFill>
          <a:blip r:embed="rId2"/>
          <a:stretch>
            <a:fillRect/>
          </a:stretch>
        </p:blipFill>
        <p:spPr>
          <a:xfrm>
            <a:off x="838200" y="6373973"/>
            <a:ext cx="1536325" cy="347502"/>
          </a:xfrm>
          <a:prstGeom prst="rect">
            <a:avLst/>
          </a:prstGeom>
        </p:spPr>
      </p:pic>
      <p:sp>
        <p:nvSpPr>
          <p:cNvPr id="4" name="Marcador de fecha 3"/>
          <p:cNvSpPr>
            <a:spLocks noGrp="1"/>
          </p:cNvSpPr>
          <p:nvPr>
            <p:ph type="dt" sz="half" idx="10"/>
          </p:nvPr>
        </p:nvSpPr>
        <p:spPr/>
        <p:txBody>
          <a:bodyPr/>
          <a:lstStyle/>
          <a:p>
            <a:endParaRPr lang="es-ES" dirty="0"/>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1579417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7221878B-1D2C-4F52-A529-C4B884BF6423}" type="datetimeFigureOut">
              <a:rPr lang="es-ES" smtClean="0"/>
              <a:t>12/12/2024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243437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7221878B-1D2C-4F52-A529-C4B884BF6423}" type="datetimeFigureOut">
              <a:rPr lang="es-ES" smtClean="0"/>
              <a:t>12/12/2024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377485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7221878B-1D2C-4F52-A529-C4B884BF6423}" type="datetimeFigureOut">
              <a:rPr lang="es-ES" smtClean="0"/>
              <a:t>12/12/2024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2906274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7221878B-1D2C-4F52-A529-C4B884BF6423}" type="datetimeFigureOut">
              <a:rPr lang="es-ES" smtClean="0"/>
              <a:t>12/12/2024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392013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221878B-1D2C-4F52-A529-C4B884BF6423}" type="datetimeFigureOut">
              <a:rPr lang="es-ES" smtClean="0"/>
              <a:t>12/12/2024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76688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7221878B-1D2C-4F52-A529-C4B884BF6423}" type="datetimeFigureOut">
              <a:rPr lang="es-ES" smtClean="0"/>
              <a:t>12/12/2024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141010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7221878B-1D2C-4F52-A529-C4B884BF6423}" type="datetimeFigureOut">
              <a:rPr lang="es-ES" smtClean="0"/>
              <a:t>12/12/2024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D70903C7-5C27-4500-ADD4-D73F36779EF5}" type="slidenum">
              <a:rPr lang="es-ES" smtClean="0"/>
              <a:t>‹Nº›</a:t>
            </a:fld>
            <a:endParaRPr lang="es-ES"/>
          </a:p>
        </p:txBody>
      </p:sp>
    </p:spTree>
    <p:extLst>
      <p:ext uri="{BB962C8B-B14F-4D97-AF65-F5344CB8AC3E}">
        <p14:creationId xmlns:p14="http://schemas.microsoft.com/office/powerpoint/2010/main" val="955294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21878B-1D2C-4F52-A529-C4B884BF6423}" type="datetimeFigureOut">
              <a:rPr lang="es-ES" smtClean="0"/>
              <a:t>12/12/2024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0903C7-5C27-4500-ADD4-D73F36779EF5}" type="slidenum">
              <a:rPr lang="es-ES" smtClean="0"/>
              <a:t>‹Nº›</a:t>
            </a:fld>
            <a:endParaRPr lang="es-ES"/>
          </a:p>
        </p:txBody>
      </p:sp>
    </p:spTree>
    <p:extLst>
      <p:ext uri="{BB962C8B-B14F-4D97-AF65-F5344CB8AC3E}">
        <p14:creationId xmlns:p14="http://schemas.microsoft.com/office/powerpoint/2010/main" val="2278245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ede.policia.gob.es:38089/Tasa790_012/ImpresoRellenar" TargetMode="External"/><Relationship Id="rId2" Type="http://schemas.openxmlformats.org/officeDocument/2006/relationships/hyperlink" Target="https://sede.administracionespublicas.gob.es/tasasPDF/prepareTasa?idTasa=052&amp;idModelo=790&amp;idProvincia=28"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icp.administracionelectronica.gob.es/icpplustiem/citar?p=28&amp;locale=e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sz="3200" b="1" dirty="0" smtClean="0">
                <a:solidFill>
                  <a:schemeClr val="accent1">
                    <a:lumMod val="75000"/>
                  </a:schemeClr>
                </a:solidFill>
                <a:latin typeface="+mn-lt"/>
              </a:rPr>
              <a:t>INTERVENCIÓN CON PERSONAS MIGRANTES Y SOLICITANTES DE PROTECCIÓN INTERNACIONAL</a:t>
            </a:r>
            <a:endParaRPr lang="es-ES" sz="3200" b="1" dirty="0">
              <a:solidFill>
                <a:schemeClr val="accent1">
                  <a:lumMod val="75000"/>
                </a:schemeClr>
              </a:solidFill>
              <a:latin typeface="+mn-lt"/>
            </a:endParaRPr>
          </a:p>
        </p:txBody>
      </p:sp>
      <p:sp>
        <p:nvSpPr>
          <p:cNvPr id="3" name="Subtítulo 2"/>
          <p:cNvSpPr>
            <a:spLocks noGrp="1"/>
          </p:cNvSpPr>
          <p:nvPr>
            <p:ph type="subTitle" idx="1"/>
          </p:nvPr>
        </p:nvSpPr>
        <p:spPr/>
        <p:txBody>
          <a:bodyPr/>
          <a:lstStyle/>
          <a:p>
            <a:r>
              <a:rPr lang="es-ES" dirty="0" smtClean="0">
                <a:solidFill>
                  <a:schemeClr val="accent1">
                    <a:lumMod val="75000"/>
                  </a:schemeClr>
                </a:solidFill>
              </a:rPr>
              <a:t>18 DE DICIEMBRE DE 2024</a:t>
            </a:r>
            <a:endParaRPr lang="es-ES" dirty="0">
              <a:solidFill>
                <a:schemeClr val="accent1">
                  <a:lumMod val="75000"/>
                </a:schemeClr>
              </a:solidFill>
            </a:endParaRPr>
          </a:p>
        </p:txBody>
      </p:sp>
      <p:pic>
        <p:nvPicPr>
          <p:cNvPr id="4" name="Imagen 3"/>
          <p:cNvPicPr>
            <a:picLocks noChangeAspect="1"/>
          </p:cNvPicPr>
          <p:nvPr/>
        </p:nvPicPr>
        <p:blipFill>
          <a:blip r:embed="rId2"/>
          <a:stretch>
            <a:fillRect/>
          </a:stretch>
        </p:blipFill>
        <p:spPr>
          <a:xfrm>
            <a:off x="588784" y="5980865"/>
            <a:ext cx="1536325" cy="347502"/>
          </a:xfrm>
          <a:prstGeom prst="rect">
            <a:avLst/>
          </a:prstGeom>
        </p:spPr>
      </p:pic>
    </p:spTree>
    <p:extLst>
      <p:ext uri="{BB962C8B-B14F-4D97-AF65-F5344CB8AC3E}">
        <p14:creationId xmlns:p14="http://schemas.microsoft.com/office/powerpoint/2010/main" val="2977116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54956" y="378420"/>
            <a:ext cx="10515600" cy="1325563"/>
          </a:xfrm>
        </p:spPr>
        <p:txBody>
          <a:bodyPr>
            <a:normAutofit/>
          </a:bodyPr>
          <a:lstStyle/>
          <a:p>
            <a:r>
              <a:rPr lang="es-ES" sz="3200" b="1" dirty="0" smtClean="0">
                <a:solidFill>
                  <a:schemeClr val="accent1">
                    <a:lumMod val="75000"/>
                  </a:schemeClr>
                </a:solidFill>
                <a:latin typeface="+mn-lt"/>
              </a:rPr>
              <a:t>Distintas situaciones administrativas en las que se puede encontrar una persona extranjera ya en España</a:t>
            </a:r>
            <a:endParaRPr lang="es-ES" sz="3200" b="1" dirty="0">
              <a:solidFill>
                <a:schemeClr val="accent1">
                  <a:lumMod val="75000"/>
                </a:schemeClr>
              </a:solidFill>
              <a:latin typeface="+mn-lt"/>
            </a:endParaRPr>
          </a:p>
        </p:txBody>
      </p:sp>
      <p:sp>
        <p:nvSpPr>
          <p:cNvPr id="3" name="Marcador de contenido 2"/>
          <p:cNvSpPr>
            <a:spLocks noGrp="1"/>
          </p:cNvSpPr>
          <p:nvPr>
            <p:ph idx="1"/>
          </p:nvPr>
        </p:nvSpPr>
        <p:spPr/>
        <p:txBody>
          <a:bodyPr>
            <a:normAutofit/>
          </a:bodyPr>
          <a:lstStyle/>
          <a:p>
            <a:r>
              <a:rPr lang="es-ES" dirty="0" smtClean="0">
                <a:solidFill>
                  <a:schemeClr val="accent1">
                    <a:lumMod val="75000"/>
                  </a:schemeClr>
                </a:solidFill>
              </a:rPr>
              <a:t>SITUACION IRREGULAR</a:t>
            </a:r>
          </a:p>
          <a:p>
            <a:r>
              <a:rPr lang="es-ES" dirty="0" smtClean="0">
                <a:solidFill>
                  <a:schemeClr val="accent1">
                    <a:lumMod val="75000"/>
                  </a:schemeClr>
                </a:solidFill>
              </a:rPr>
              <a:t>TURISTA</a:t>
            </a:r>
          </a:p>
          <a:p>
            <a:r>
              <a:rPr lang="es-ES" dirty="0" smtClean="0">
                <a:solidFill>
                  <a:schemeClr val="accent1">
                    <a:lumMod val="75000"/>
                  </a:schemeClr>
                </a:solidFill>
              </a:rPr>
              <a:t>ESTUDIANTE</a:t>
            </a:r>
          </a:p>
          <a:p>
            <a:r>
              <a:rPr lang="es-ES" dirty="0" smtClean="0">
                <a:solidFill>
                  <a:schemeClr val="accent1">
                    <a:lumMod val="75000"/>
                  </a:schemeClr>
                </a:solidFill>
              </a:rPr>
              <a:t>SOLICITANTE DE PROTECCIÓN INTERNACIONAL/REFUGIAD@SOLICITANTE APATRIDIA/ APATRIDA</a:t>
            </a:r>
          </a:p>
          <a:p>
            <a:r>
              <a:rPr lang="es-ES" dirty="0" smtClean="0">
                <a:solidFill>
                  <a:schemeClr val="accent1">
                    <a:lumMod val="75000"/>
                  </a:schemeClr>
                </a:solidFill>
              </a:rPr>
              <a:t>COMUNITARI@ /FAMILIARES</a:t>
            </a:r>
          </a:p>
          <a:p>
            <a:r>
              <a:rPr lang="es-ES" dirty="0" smtClean="0">
                <a:solidFill>
                  <a:schemeClr val="accent1">
                    <a:lumMod val="75000"/>
                  </a:schemeClr>
                </a:solidFill>
              </a:rPr>
              <a:t>RESIDENCIA Y/O TRABAJO, RESIDENCIA NO LUCRATIVA, EMPRENDEDOR, REGIMEN GENERAL, ARRAIGO Y OTRAS CIRCUNSTANCIAS EXCEPCIONALES…</a:t>
            </a:r>
            <a:endParaRPr lang="es-ES" dirty="0">
              <a:solidFill>
                <a:schemeClr val="accent1">
                  <a:lumMod val="75000"/>
                </a:schemeClr>
              </a:solidFill>
            </a:endParaRPr>
          </a:p>
        </p:txBody>
      </p:sp>
    </p:spTree>
    <p:extLst>
      <p:ext uri="{BB962C8B-B14F-4D97-AF65-F5344CB8AC3E}">
        <p14:creationId xmlns:p14="http://schemas.microsoft.com/office/powerpoint/2010/main" val="754711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400" b="1" dirty="0" smtClean="0">
                <a:solidFill>
                  <a:schemeClr val="accent1">
                    <a:lumMod val="75000"/>
                  </a:schemeClr>
                </a:solidFill>
                <a:latin typeface="+mn-lt"/>
              </a:rPr>
              <a:t>SITUACIONES DE IRREGULARIDAD: Persona extranjera que ha entrado de manera irregular.</a:t>
            </a:r>
            <a:endParaRPr lang="es-ES" sz="2400"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85000" lnSpcReduction="10000"/>
          </a:bodyPr>
          <a:lstStyle/>
          <a:p>
            <a:pPr algn="just"/>
            <a:r>
              <a:rPr lang="es-ES" dirty="0" smtClean="0">
                <a:solidFill>
                  <a:schemeClr val="accent1">
                    <a:lumMod val="75000"/>
                  </a:schemeClr>
                </a:solidFill>
              </a:rPr>
              <a:t>Persona extranjera que ha entrado con finalidad de estancia de turista y permanece en España cuando esta finaliza.</a:t>
            </a:r>
          </a:p>
          <a:p>
            <a:pPr algn="just"/>
            <a:r>
              <a:rPr lang="es-ES" dirty="0" smtClean="0">
                <a:solidFill>
                  <a:schemeClr val="accent1">
                    <a:lumMod val="75000"/>
                  </a:schemeClr>
                </a:solidFill>
              </a:rPr>
              <a:t>Trabajador/a extranjero que no puede renovar la autorización de trabajo y residencia.</a:t>
            </a:r>
          </a:p>
          <a:p>
            <a:pPr algn="just"/>
            <a:r>
              <a:rPr lang="es-ES" dirty="0" smtClean="0">
                <a:solidFill>
                  <a:schemeClr val="accent1">
                    <a:lumMod val="75000"/>
                  </a:schemeClr>
                </a:solidFill>
              </a:rPr>
              <a:t>Trabajador/a extranjero con autorización de temporada que no regresa a su país.</a:t>
            </a:r>
          </a:p>
          <a:p>
            <a:pPr algn="just"/>
            <a:r>
              <a:rPr lang="es-ES" dirty="0" smtClean="0">
                <a:solidFill>
                  <a:schemeClr val="accent1">
                    <a:lumMod val="75000"/>
                  </a:schemeClr>
                </a:solidFill>
              </a:rPr>
              <a:t>Persona extranjera con un visado de estudios y que una vez finalizado, permanece en el territorio trabajando.</a:t>
            </a:r>
          </a:p>
          <a:p>
            <a:pPr algn="just"/>
            <a:r>
              <a:rPr lang="es-ES" dirty="0" smtClean="0">
                <a:solidFill>
                  <a:schemeClr val="accent1">
                    <a:lumMod val="75000"/>
                  </a:schemeClr>
                </a:solidFill>
              </a:rPr>
              <a:t>Persona extranjera al que se ha denegado su solicitud de Protección Internacional</a:t>
            </a:r>
          </a:p>
          <a:p>
            <a:pPr marL="0" indent="0" algn="just">
              <a:buNone/>
            </a:pPr>
            <a:r>
              <a:rPr lang="es-ES" dirty="0" smtClean="0">
                <a:solidFill>
                  <a:schemeClr val="accent1">
                    <a:lumMod val="75000"/>
                  </a:schemeClr>
                </a:solidFill>
              </a:rPr>
              <a:t>y no cumplen los requisitos para obtener arraigo.</a:t>
            </a:r>
          </a:p>
          <a:p>
            <a:pPr algn="just"/>
            <a:r>
              <a:rPr lang="es-ES" dirty="0" smtClean="0">
                <a:solidFill>
                  <a:schemeClr val="accent1">
                    <a:lumMod val="75000"/>
                  </a:schemeClr>
                </a:solidFill>
              </a:rPr>
              <a:t>Menores no acompañados/as acogidos/as a tutela cuando alcanzan la mayoría de edad y no cuentan con los requisitos para aprobar la residencia.</a:t>
            </a:r>
            <a:endParaRPr lang="es-ES" dirty="0">
              <a:solidFill>
                <a:schemeClr val="accent1">
                  <a:lumMod val="75000"/>
                </a:schemeClr>
              </a:solidFill>
            </a:endParaRPr>
          </a:p>
        </p:txBody>
      </p:sp>
      <p:sp>
        <p:nvSpPr>
          <p:cNvPr id="4" name="Rectángulo 3"/>
          <p:cNvSpPr/>
          <p:nvPr/>
        </p:nvSpPr>
        <p:spPr>
          <a:xfrm>
            <a:off x="1125415" y="1166843"/>
            <a:ext cx="8018585" cy="369332"/>
          </a:xfrm>
          <a:prstGeom prst="rect">
            <a:avLst/>
          </a:prstGeom>
        </p:spPr>
        <p:txBody>
          <a:bodyPr wrap="square">
            <a:spAutoFit/>
          </a:bodyPr>
          <a:lstStyle/>
          <a:p>
            <a:r>
              <a:rPr lang="es-ES" dirty="0" smtClean="0"/>
              <a:t>.</a:t>
            </a:r>
            <a:endParaRPr lang="es-ES" dirty="0"/>
          </a:p>
        </p:txBody>
      </p:sp>
    </p:spTree>
    <p:extLst>
      <p:ext uri="{BB962C8B-B14F-4D97-AF65-F5344CB8AC3E}">
        <p14:creationId xmlns:p14="http://schemas.microsoft.com/office/powerpoint/2010/main" val="3191696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rPr>
              <a:t>TIE Y NIE</a:t>
            </a:r>
            <a:endParaRPr lang="es-ES" b="1" dirty="0">
              <a:solidFill>
                <a:schemeClr val="accent1">
                  <a:lumMod val="75000"/>
                </a:schemeClr>
              </a:solidFill>
            </a:endParaRPr>
          </a:p>
        </p:txBody>
      </p:sp>
      <p:sp>
        <p:nvSpPr>
          <p:cNvPr id="3" name="Marcador de contenido 2"/>
          <p:cNvSpPr>
            <a:spLocks noGrp="1"/>
          </p:cNvSpPr>
          <p:nvPr>
            <p:ph idx="1"/>
          </p:nvPr>
        </p:nvSpPr>
        <p:spPr/>
        <p:txBody>
          <a:bodyPr>
            <a:normAutofit fontScale="85000" lnSpcReduction="20000"/>
          </a:bodyPr>
          <a:lstStyle/>
          <a:p>
            <a:pPr algn="just"/>
            <a:r>
              <a:rPr lang="es-ES" b="1" dirty="0" smtClean="0">
                <a:solidFill>
                  <a:schemeClr val="accent1">
                    <a:lumMod val="75000"/>
                  </a:schemeClr>
                </a:solidFill>
              </a:rPr>
              <a:t>NIE</a:t>
            </a:r>
          </a:p>
          <a:p>
            <a:pPr marL="0" indent="0" algn="just">
              <a:buNone/>
            </a:pPr>
            <a:r>
              <a:rPr lang="es-ES" dirty="0" smtClean="0">
                <a:solidFill>
                  <a:schemeClr val="accent1">
                    <a:lumMod val="75000"/>
                  </a:schemeClr>
                </a:solidFill>
              </a:rPr>
              <a:t>- Es el número de identificación de extranjero. Lo emite la Dirección General de la Policía a toda persona extranjera. El OBJETIVO es poder identificar a toda persona extranjera, por eso se asigna en cuanto una persona tiene contacto o relación con la Administración.</a:t>
            </a:r>
          </a:p>
          <a:p>
            <a:pPr marL="0" indent="0" algn="just">
              <a:buNone/>
            </a:pPr>
            <a:r>
              <a:rPr lang="es-ES" dirty="0" smtClean="0">
                <a:solidFill>
                  <a:schemeClr val="accent1">
                    <a:lumMod val="75000"/>
                  </a:schemeClr>
                </a:solidFill>
              </a:rPr>
              <a:t>- Las personas extranjeras pueden tener un NIE y no significa que estén en situación regular en España.</a:t>
            </a:r>
          </a:p>
          <a:p>
            <a:pPr marL="0" indent="0" algn="just">
              <a:buNone/>
            </a:pPr>
            <a:r>
              <a:rPr lang="es-ES" dirty="0" smtClean="0">
                <a:solidFill>
                  <a:schemeClr val="accent1">
                    <a:lumMod val="75000"/>
                  </a:schemeClr>
                </a:solidFill>
              </a:rPr>
              <a:t>- Este número siempre empieza por X, Y o Z.</a:t>
            </a:r>
          </a:p>
          <a:p>
            <a:pPr algn="just"/>
            <a:r>
              <a:rPr lang="es-ES" b="1" dirty="0" smtClean="0">
                <a:solidFill>
                  <a:schemeClr val="accent1">
                    <a:lumMod val="75000"/>
                  </a:schemeClr>
                </a:solidFill>
              </a:rPr>
              <a:t>TIE</a:t>
            </a:r>
          </a:p>
          <a:p>
            <a:pPr marL="0" indent="0" algn="just">
              <a:buNone/>
            </a:pPr>
            <a:r>
              <a:rPr lang="es-ES" dirty="0" smtClean="0">
                <a:solidFill>
                  <a:schemeClr val="accent1">
                    <a:lumMod val="75000"/>
                  </a:schemeClr>
                </a:solidFill>
              </a:rPr>
              <a:t>- Es la tarjeta de identidad de extranjero</a:t>
            </a:r>
          </a:p>
          <a:p>
            <a:pPr marL="0" indent="0" algn="just">
              <a:buNone/>
            </a:pPr>
            <a:r>
              <a:rPr lang="es-ES" dirty="0" smtClean="0">
                <a:solidFill>
                  <a:schemeClr val="accent1">
                    <a:lumMod val="75000"/>
                  </a:schemeClr>
                </a:solidFill>
              </a:rPr>
              <a:t>- Es el soporte documental, donde se ha constar el tipo de autorización de residencia o de residencia y trabajo que tiene la persona extranjera en España.</a:t>
            </a:r>
          </a:p>
          <a:p>
            <a:endParaRPr lang="es-ES" dirty="0">
              <a:solidFill>
                <a:schemeClr val="accent1">
                  <a:lumMod val="75000"/>
                </a:schemeClr>
              </a:solidFill>
            </a:endParaRPr>
          </a:p>
        </p:txBody>
      </p:sp>
    </p:spTree>
    <p:extLst>
      <p:ext uri="{BB962C8B-B14F-4D97-AF65-F5344CB8AC3E}">
        <p14:creationId xmlns:p14="http://schemas.microsoft.com/office/powerpoint/2010/main" val="124594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sz="3100" b="1" dirty="0" smtClean="0">
                <a:solidFill>
                  <a:schemeClr val="accent1">
                    <a:lumMod val="75000"/>
                  </a:schemeClr>
                </a:solidFill>
                <a:latin typeface="+mn-lt"/>
              </a:rPr>
              <a:t>AUTORIZACIONES DE RESIDENCIA POR CIRCUNSTANCIAS</a:t>
            </a:r>
            <a:br>
              <a:rPr lang="es-ES" sz="3100" b="1" dirty="0" smtClean="0">
                <a:solidFill>
                  <a:schemeClr val="accent1">
                    <a:lumMod val="75000"/>
                  </a:schemeClr>
                </a:solidFill>
                <a:latin typeface="+mn-lt"/>
              </a:rPr>
            </a:br>
            <a:r>
              <a:rPr lang="es-ES" sz="3100" b="1" dirty="0" smtClean="0">
                <a:solidFill>
                  <a:schemeClr val="accent1">
                    <a:lumMod val="75000"/>
                  </a:schemeClr>
                </a:solidFill>
                <a:latin typeface="+mn-lt"/>
              </a:rPr>
              <a:t>EXCEPCIONALES</a:t>
            </a:r>
            <a:r>
              <a:rPr lang="es-ES" dirty="0" smtClean="0"/>
              <a:t/>
            </a:r>
            <a:br>
              <a:rPr lang="es-ES" dirty="0" smtClean="0"/>
            </a:br>
            <a:endParaRPr lang="es-ES" dirty="0"/>
          </a:p>
        </p:txBody>
      </p:sp>
      <p:sp>
        <p:nvSpPr>
          <p:cNvPr id="3" name="Marcador de contenido 2"/>
          <p:cNvSpPr>
            <a:spLocks noGrp="1"/>
          </p:cNvSpPr>
          <p:nvPr>
            <p:ph idx="1"/>
          </p:nvPr>
        </p:nvSpPr>
        <p:spPr/>
        <p:txBody>
          <a:bodyPr/>
          <a:lstStyle/>
          <a:p>
            <a:r>
              <a:rPr lang="es-ES" dirty="0" smtClean="0">
                <a:solidFill>
                  <a:schemeClr val="accent1">
                    <a:lumMod val="75000"/>
                  </a:schemeClr>
                </a:solidFill>
              </a:rPr>
              <a:t>Arraigo (laboral, social, familiar, para la formación)</a:t>
            </a:r>
          </a:p>
          <a:p>
            <a:r>
              <a:rPr lang="es-ES" dirty="0" smtClean="0">
                <a:solidFill>
                  <a:schemeClr val="accent1">
                    <a:lumMod val="75000"/>
                  </a:schemeClr>
                </a:solidFill>
              </a:rPr>
              <a:t>Enfermedad grave sobrevenida</a:t>
            </a:r>
          </a:p>
          <a:p>
            <a:r>
              <a:rPr lang="es-ES" dirty="0" smtClean="0">
                <a:solidFill>
                  <a:schemeClr val="accent1">
                    <a:lumMod val="75000"/>
                  </a:schemeClr>
                </a:solidFill>
              </a:rPr>
              <a:t>Víctimas de violencia de género</a:t>
            </a:r>
          </a:p>
          <a:p>
            <a:r>
              <a:rPr lang="es-ES" dirty="0" smtClean="0">
                <a:solidFill>
                  <a:schemeClr val="accent1">
                    <a:lumMod val="75000"/>
                  </a:schemeClr>
                </a:solidFill>
              </a:rPr>
              <a:t>Víctimas de trata de seres humanos</a:t>
            </a:r>
          </a:p>
          <a:p>
            <a:r>
              <a:rPr lang="es-ES" dirty="0" smtClean="0">
                <a:solidFill>
                  <a:schemeClr val="accent1">
                    <a:lumMod val="75000"/>
                  </a:schemeClr>
                </a:solidFill>
              </a:rPr>
              <a:t>Otras circunstancias excepcionales</a:t>
            </a:r>
            <a:endParaRPr lang="es-ES" dirty="0">
              <a:solidFill>
                <a:schemeClr val="accent1">
                  <a:lumMod val="75000"/>
                </a:schemeClr>
              </a:solidFill>
            </a:endParaRPr>
          </a:p>
        </p:txBody>
      </p:sp>
    </p:spTree>
    <p:extLst>
      <p:ext uri="{BB962C8B-B14F-4D97-AF65-F5344CB8AC3E}">
        <p14:creationId xmlns:p14="http://schemas.microsoft.com/office/powerpoint/2010/main" val="2744779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smtClean="0">
                <a:solidFill>
                  <a:schemeClr val="accent1">
                    <a:lumMod val="75000"/>
                  </a:schemeClr>
                </a:solidFill>
                <a:latin typeface="+mn-lt"/>
              </a:rPr>
              <a:t>DOCUMENTOS A PRESENTAR EN TODAS LAS SOLICITUDES DE</a:t>
            </a:r>
            <a:br>
              <a:rPr lang="es-ES" sz="2800" b="1" dirty="0" smtClean="0">
                <a:solidFill>
                  <a:schemeClr val="accent1">
                    <a:lumMod val="75000"/>
                  </a:schemeClr>
                </a:solidFill>
                <a:latin typeface="+mn-lt"/>
              </a:rPr>
            </a:br>
            <a:r>
              <a:rPr lang="es-ES" sz="2800" b="1" dirty="0" smtClean="0">
                <a:solidFill>
                  <a:schemeClr val="accent1">
                    <a:lumMod val="75000"/>
                  </a:schemeClr>
                </a:solidFill>
                <a:latin typeface="+mn-lt"/>
              </a:rPr>
              <a:t>AUTORIZACION DE RESIDENCIA POR CIRCUNSTANCIAS</a:t>
            </a:r>
            <a:br>
              <a:rPr lang="es-ES" sz="2800" b="1" dirty="0" smtClean="0">
                <a:solidFill>
                  <a:schemeClr val="accent1">
                    <a:lumMod val="75000"/>
                  </a:schemeClr>
                </a:solidFill>
                <a:latin typeface="+mn-lt"/>
              </a:rPr>
            </a:br>
            <a:r>
              <a:rPr lang="es-ES" sz="2800" b="1" dirty="0" smtClean="0">
                <a:solidFill>
                  <a:schemeClr val="accent1">
                    <a:lumMod val="75000"/>
                  </a:schemeClr>
                </a:solidFill>
                <a:latin typeface="+mn-lt"/>
              </a:rPr>
              <a:t>EXCEPCIONALES</a:t>
            </a:r>
            <a:endParaRPr lang="es-ES" sz="2800"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77500" lnSpcReduction="20000"/>
          </a:bodyPr>
          <a:lstStyle/>
          <a:p>
            <a:r>
              <a:rPr lang="es-ES" dirty="0" smtClean="0">
                <a:solidFill>
                  <a:schemeClr val="accent1">
                    <a:lumMod val="75000"/>
                  </a:schemeClr>
                </a:solidFill>
              </a:rPr>
              <a:t>Formulario de solicitud: https://inclusion.seg-social.es/documents/410169/2156496/10-</a:t>
            </a:r>
          </a:p>
          <a:p>
            <a:pPr marL="0" indent="0">
              <a:buNone/>
            </a:pPr>
            <a:r>
              <a:rPr lang="es-ES" dirty="0" smtClean="0">
                <a:solidFill>
                  <a:schemeClr val="accent1">
                    <a:lumMod val="75000"/>
                  </a:schemeClr>
                </a:solidFill>
              </a:rPr>
              <a:t>Formulario_CCEE.pdf/95e00d8f-9a6e-2930-04d7-9cc8b472092e?t=1674734161789</a:t>
            </a:r>
          </a:p>
          <a:p>
            <a:pPr marL="0" indent="0">
              <a:buNone/>
            </a:pPr>
            <a:r>
              <a:rPr lang="es-ES" dirty="0" smtClean="0">
                <a:solidFill>
                  <a:schemeClr val="accent1">
                    <a:lumMod val="75000"/>
                  </a:schemeClr>
                </a:solidFill>
              </a:rPr>
              <a:t>• Pago de una tasa para iniciar el trámite de solicitud de la autorización</a:t>
            </a:r>
          </a:p>
          <a:p>
            <a:pPr marL="0" indent="0">
              <a:buNone/>
            </a:pPr>
            <a:r>
              <a:rPr lang="es-ES" dirty="0" smtClean="0">
                <a:solidFill>
                  <a:schemeClr val="accent1">
                    <a:lumMod val="75000"/>
                  </a:schemeClr>
                </a:solidFill>
                <a:hlinkClick r:id="rId2"/>
              </a:rPr>
              <a:t>https://sede.administracionespublicas.gob.es/tasasPDF/prepareTasa?idTasa=052&amp;idModelo=790&amp;idProvincia=28</a:t>
            </a:r>
            <a:r>
              <a:rPr lang="es-ES" dirty="0" smtClean="0">
                <a:solidFill>
                  <a:schemeClr val="accent1">
                    <a:lumMod val="75000"/>
                  </a:schemeClr>
                </a:solidFill>
              </a:rPr>
              <a:t> , y de otra tasa posteriormente para la tramitación de la TIE en la Comisaría de Policía cuando la autorización sea concedida, </a:t>
            </a:r>
            <a:r>
              <a:rPr lang="es-ES" dirty="0" smtClean="0">
                <a:solidFill>
                  <a:schemeClr val="accent1">
                    <a:lumMod val="75000"/>
                  </a:schemeClr>
                </a:solidFill>
                <a:hlinkClick r:id="rId3"/>
              </a:rPr>
              <a:t>https://sede.policia.gob.es:38089/Tasa790_012/ImpresoRellenar</a:t>
            </a:r>
            <a:endParaRPr lang="es-ES" dirty="0" smtClean="0">
              <a:solidFill>
                <a:schemeClr val="accent1">
                  <a:lumMod val="75000"/>
                </a:schemeClr>
              </a:solidFill>
            </a:endParaRPr>
          </a:p>
          <a:p>
            <a:pPr marL="0" indent="0">
              <a:buNone/>
            </a:pPr>
            <a:r>
              <a:rPr lang="es-ES" dirty="0" smtClean="0">
                <a:solidFill>
                  <a:schemeClr val="accent1">
                    <a:lumMod val="75000"/>
                  </a:schemeClr>
                </a:solidFill>
              </a:rPr>
              <a:t>• Pasaporte o título de viaje en vigor. Si el consulado de tu país no te documenta o no te renueva el pasaporte que tenías que haya caducado SOLICITAR LA CEDULA DE INSCRIPCION.</a:t>
            </a:r>
          </a:p>
          <a:p>
            <a:pPr marL="0" indent="0">
              <a:buNone/>
            </a:pPr>
            <a:r>
              <a:rPr lang="es-ES" dirty="0" smtClean="0">
                <a:solidFill>
                  <a:schemeClr val="accent1">
                    <a:lumMod val="75000"/>
                  </a:schemeClr>
                </a:solidFill>
              </a:rPr>
              <a:t>• Certificado de antecedentes penales.</a:t>
            </a:r>
          </a:p>
          <a:p>
            <a:pPr marL="0" indent="0">
              <a:buNone/>
            </a:pPr>
            <a:r>
              <a:rPr lang="es-ES" dirty="0" smtClean="0">
                <a:solidFill>
                  <a:schemeClr val="accent1">
                    <a:lumMod val="75000"/>
                  </a:schemeClr>
                </a:solidFill>
              </a:rPr>
              <a:t>• Empadronamiento</a:t>
            </a:r>
          </a:p>
        </p:txBody>
      </p:sp>
      <p:sp>
        <p:nvSpPr>
          <p:cNvPr id="4" name="Rectángulo 3"/>
          <p:cNvSpPr/>
          <p:nvPr/>
        </p:nvSpPr>
        <p:spPr>
          <a:xfrm>
            <a:off x="3048000" y="474345"/>
            <a:ext cx="6096000" cy="369332"/>
          </a:xfrm>
          <a:prstGeom prst="rect">
            <a:avLst/>
          </a:prstGeom>
        </p:spPr>
        <p:txBody>
          <a:bodyPr>
            <a:spAutoFit/>
          </a:bodyPr>
          <a:lstStyle/>
          <a:p>
            <a:r>
              <a:rPr lang="es-ES" dirty="0" smtClean="0"/>
              <a:t>•</a:t>
            </a:r>
            <a:endParaRPr lang="es-ES" dirty="0"/>
          </a:p>
        </p:txBody>
      </p:sp>
    </p:spTree>
    <p:extLst>
      <p:ext uri="{BB962C8B-B14F-4D97-AF65-F5344CB8AC3E}">
        <p14:creationId xmlns:p14="http://schemas.microsoft.com/office/powerpoint/2010/main" val="21723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CEDULA DE INSCRIPCION</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70000" lnSpcReduction="20000"/>
          </a:bodyPr>
          <a:lstStyle/>
          <a:p>
            <a:r>
              <a:rPr lang="es-ES" dirty="0" smtClean="0">
                <a:solidFill>
                  <a:schemeClr val="accent1">
                    <a:lumMod val="75000"/>
                  </a:schemeClr>
                </a:solidFill>
              </a:rPr>
              <a:t>Sirve para documentar a una persona extranjera si el Consulado de su país no le documenta o no le renueva el pasaporte que tenía caducado.</a:t>
            </a:r>
          </a:p>
          <a:p>
            <a:r>
              <a:rPr lang="es-ES" dirty="0" smtClean="0">
                <a:solidFill>
                  <a:schemeClr val="accent1">
                    <a:lumMod val="75000"/>
                  </a:schemeClr>
                </a:solidFill>
              </a:rPr>
              <a:t>Se solicita en Comisaria de Policía del lugar de residencia. (En Madrid, Brigada Provincial de Extranjería y Documentación). Cita online </a:t>
            </a:r>
            <a:r>
              <a:rPr lang="es-ES" dirty="0" smtClean="0">
                <a:solidFill>
                  <a:schemeClr val="accent1">
                    <a:lumMod val="75000"/>
                  </a:schemeClr>
                </a:solidFill>
                <a:hlinkClick r:id="rId2"/>
              </a:rPr>
              <a:t>https://icp.administracionelectronica.gob.es/icpplustiem/citar?p=28&amp;locale=es</a:t>
            </a:r>
            <a:endParaRPr lang="es-ES" dirty="0" smtClean="0">
              <a:solidFill>
                <a:schemeClr val="accent1">
                  <a:lumMod val="75000"/>
                </a:schemeClr>
              </a:solidFill>
            </a:endParaRPr>
          </a:p>
          <a:p>
            <a:r>
              <a:rPr lang="es-ES" dirty="0" smtClean="0">
                <a:solidFill>
                  <a:schemeClr val="accent1">
                    <a:lumMod val="75000"/>
                  </a:schemeClr>
                </a:solidFill>
              </a:rPr>
              <a:t>Se concede por un año y se renueva anualmente.</a:t>
            </a:r>
          </a:p>
          <a:p>
            <a:r>
              <a:rPr lang="es-ES" dirty="0" smtClean="0">
                <a:solidFill>
                  <a:schemeClr val="accent1">
                    <a:lumMod val="75000"/>
                  </a:schemeClr>
                </a:solidFill>
              </a:rPr>
              <a:t> Requisitos:</a:t>
            </a:r>
          </a:p>
          <a:p>
            <a:pPr marL="0" indent="0">
              <a:buNone/>
            </a:pPr>
            <a:r>
              <a:rPr lang="es-ES" dirty="0" smtClean="0">
                <a:solidFill>
                  <a:schemeClr val="accent1">
                    <a:lumMod val="75000"/>
                  </a:schemeClr>
                </a:solidFill>
              </a:rPr>
              <a:t>-Formulario de solicitud. https://inclusion.seg-social.es/documents/410169/2156469/16- </a:t>
            </a:r>
            <a:r>
              <a:rPr lang="es-ES" dirty="0" err="1" smtClean="0">
                <a:solidFill>
                  <a:schemeClr val="accent1">
                    <a:lumMod val="75000"/>
                  </a:schemeClr>
                </a:solidFill>
              </a:rPr>
              <a:t>Formulario_Cxdula_y_Txtulo_de_viaje.pdf?t</a:t>
            </a:r>
            <a:r>
              <a:rPr lang="es-ES" dirty="0" smtClean="0">
                <a:solidFill>
                  <a:schemeClr val="accent1">
                    <a:lumMod val="75000"/>
                  </a:schemeClr>
                </a:solidFill>
              </a:rPr>
              <a:t>=1674731356130</a:t>
            </a:r>
          </a:p>
          <a:p>
            <a:pPr marL="0" indent="0">
              <a:buNone/>
            </a:pPr>
            <a:r>
              <a:rPr lang="es-ES" dirty="0" smtClean="0">
                <a:solidFill>
                  <a:schemeClr val="accent1">
                    <a:lumMod val="75000"/>
                  </a:schemeClr>
                </a:solidFill>
              </a:rPr>
              <a:t>-Documentación, que pueda constituir indicio o prueba de identidad, procedencia y nacionalidad.</a:t>
            </a:r>
          </a:p>
          <a:p>
            <a:pPr marL="0" indent="0">
              <a:buNone/>
            </a:pPr>
            <a:r>
              <a:rPr lang="es-ES" dirty="0" smtClean="0">
                <a:solidFill>
                  <a:schemeClr val="accent1">
                    <a:lumMod val="75000"/>
                  </a:schemeClr>
                </a:solidFill>
              </a:rPr>
              <a:t>-Documentación acreditativa de la concurrencia de razones excepcionales (humanitarias, interés público) que justifiquen la documentación</a:t>
            </a:r>
          </a:p>
          <a:p>
            <a:pPr marL="0" indent="0">
              <a:buNone/>
            </a:pPr>
            <a:r>
              <a:rPr lang="es-ES" dirty="0" smtClean="0">
                <a:solidFill>
                  <a:schemeClr val="accent1">
                    <a:lumMod val="75000"/>
                  </a:schemeClr>
                </a:solidFill>
              </a:rPr>
              <a:t>-Acta notarial que deje constancia del requerimiento efectuado por conducto notarial al Consulado y que no ha sido contestado (excepto menores y </a:t>
            </a:r>
            <a:r>
              <a:rPr lang="es-ES" dirty="0" err="1" smtClean="0">
                <a:solidFill>
                  <a:schemeClr val="accent1">
                    <a:lumMod val="75000"/>
                  </a:schemeClr>
                </a:solidFill>
              </a:rPr>
              <a:t>extutelados</a:t>
            </a:r>
            <a:r>
              <a:rPr lang="es-ES" dirty="0" smtClean="0">
                <a:solidFill>
                  <a:schemeClr val="accent1">
                    <a:lumMod val="75000"/>
                  </a:schemeClr>
                </a:solidFill>
              </a:rPr>
              <a:t>)</a:t>
            </a:r>
          </a:p>
          <a:p>
            <a:pPr marL="0" indent="0">
              <a:buNone/>
            </a:pPr>
            <a:r>
              <a:rPr lang="es-ES" dirty="0" smtClean="0">
                <a:solidFill>
                  <a:schemeClr val="accent1">
                    <a:lumMod val="75000"/>
                  </a:schemeClr>
                </a:solidFill>
              </a:rPr>
              <a:t>-Foto y pago de Tasa (https://sede.policia.gob.es/Tasa790_012/ImpresoRellenar)</a:t>
            </a:r>
            <a:endParaRPr lang="es-ES" dirty="0">
              <a:solidFill>
                <a:schemeClr val="accent1">
                  <a:lumMod val="75000"/>
                </a:schemeClr>
              </a:solidFill>
            </a:endParaRPr>
          </a:p>
        </p:txBody>
      </p:sp>
    </p:spTree>
    <p:extLst>
      <p:ext uri="{BB962C8B-B14F-4D97-AF65-F5344CB8AC3E}">
        <p14:creationId xmlns:p14="http://schemas.microsoft.com/office/powerpoint/2010/main" val="2429925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ARRAIGO LABORAL</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85000" lnSpcReduction="20000"/>
          </a:bodyPr>
          <a:lstStyle/>
          <a:p>
            <a:r>
              <a:rPr lang="es-ES" dirty="0" smtClean="0">
                <a:solidFill>
                  <a:schemeClr val="accent1">
                    <a:lumMod val="75000"/>
                  </a:schemeClr>
                </a:solidFill>
              </a:rPr>
              <a:t>Es una autorización de residencia temporal por circunstancias excepcionales que se podrá conceder a personas extranjeras que se hallen irregularmente en España, y hayan tenido relaciones laborales durante un mínimo de seis meses.</a:t>
            </a:r>
          </a:p>
          <a:p>
            <a:r>
              <a:rPr lang="es-ES" dirty="0" smtClean="0">
                <a:solidFill>
                  <a:schemeClr val="accent1">
                    <a:lumMod val="75000"/>
                  </a:schemeClr>
                </a:solidFill>
              </a:rPr>
              <a:t>REQUISITOS:</a:t>
            </a:r>
          </a:p>
          <a:p>
            <a:r>
              <a:rPr lang="es-ES" dirty="0" smtClean="0">
                <a:solidFill>
                  <a:schemeClr val="accent1">
                    <a:lumMod val="75000"/>
                  </a:schemeClr>
                </a:solidFill>
              </a:rPr>
              <a:t>Situación irregular</a:t>
            </a:r>
          </a:p>
          <a:p>
            <a:r>
              <a:rPr lang="es-ES" dirty="0" smtClean="0">
                <a:solidFill>
                  <a:schemeClr val="accent1">
                    <a:lumMod val="75000"/>
                  </a:schemeClr>
                </a:solidFill>
              </a:rPr>
              <a:t>Permanencia continuada de 2 años en España.</a:t>
            </a:r>
          </a:p>
          <a:p>
            <a:r>
              <a:rPr lang="es-ES" dirty="0" smtClean="0">
                <a:solidFill>
                  <a:schemeClr val="accent1">
                    <a:lumMod val="75000"/>
                  </a:schemeClr>
                </a:solidFill>
              </a:rPr>
              <a:t>Existencia de relaciones laborales de mínimo 6 meses:</a:t>
            </a:r>
          </a:p>
          <a:p>
            <a:pPr lvl="1"/>
            <a:r>
              <a:rPr lang="es-ES" dirty="0" smtClean="0">
                <a:solidFill>
                  <a:schemeClr val="accent1">
                    <a:lumMod val="75000"/>
                  </a:schemeClr>
                </a:solidFill>
              </a:rPr>
              <a:t>Cuenta ajena:</a:t>
            </a:r>
          </a:p>
          <a:p>
            <a:pPr lvl="2"/>
            <a:r>
              <a:rPr lang="es-ES" dirty="0" smtClean="0">
                <a:solidFill>
                  <a:schemeClr val="accent1">
                    <a:lumMod val="75000"/>
                  </a:schemeClr>
                </a:solidFill>
              </a:rPr>
              <a:t>30 horas semanales en el periodo de 6 meses.</a:t>
            </a:r>
          </a:p>
          <a:p>
            <a:pPr lvl="2"/>
            <a:r>
              <a:rPr lang="es-ES" dirty="0" smtClean="0">
                <a:solidFill>
                  <a:schemeClr val="accent1">
                    <a:lumMod val="75000"/>
                  </a:schemeClr>
                </a:solidFill>
              </a:rPr>
              <a:t>15 horas semanales en el periodo de 12 meses.</a:t>
            </a:r>
          </a:p>
          <a:p>
            <a:pPr lvl="1"/>
            <a:r>
              <a:rPr lang="es-ES" dirty="0" smtClean="0">
                <a:solidFill>
                  <a:schemeClr val="accent1">
                    <a:lumMod val="75000"/>
                  </a:schemeClr>
                </a:solidFill>
              </a:rPr>
              <a:t>Cuenta propia:</a:t>
            </a:r>
          </a:p>
          <a:p>
            <a:pPr lvl="2"/>
            <a:r>
              <a:rPr lang="es-ES" dirty="0" smtClean="0">
                <a:solidFill>
                  <a:schemeClr val="accent1">
                    <a:lumMod val="75000"/>
                  </a:schemeClr>
                </a:solidFill>
              </a:rPr>
              <a:t>Periodo de actividad de al menos 6 meses</a:t>
            </a:r>
          </a:p>
          <a:p>
            <a:r>
              <a:rPr lang="es-ES" dirty="0" smtClean="0">
                <a:solidFill>
                  <a:schemeClr val="accent1">
                    <a:lumMod val="75000"/>
                  </a:schemeClr>
                </a:solidFill>
              </a:rPr>
              <a:t>Se concede por 1 año y cuando expira se puede solicitar autorización de residencia o residencia y trabajo.</a:t>
            </a:r>
          </a:p>
          <a:p>
            <a:endParaRPr lang="es-ES" dirty="0" smtClean="0"/>
          </a:p>
        </p:txBody>
      </p:sp>
    </p:spTree>
    <p:extLst>
      <p:ext uri="{BB962C8B-B14F-4D97-AF65-F5344CB8AC3E}">
        <p14:creationId xmlns:p14="http://schemas.microsoft.com/office/powerpoint/2010/main" val="1264103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PROCEDIMIENTO</a:t>
            </a:r>
            <a:r>
              <a:rPr lang="es-ES" dirty="0" smtClean="0">
                <a:solidFill>
                  <a:schemeClr val="accent1">
                    <a:lumMod val="75000"/>
                  </a:schemeClr>
                </a:solidFill>
              </a:rPr>
              <a:t/>
            </a:r>
            <a:br>
              <a:rPr lang="es-ES" dirty="0" smtClean="0">
                <a:solidFill>
                  <a:schemeClr val="accent1">
                    <a:lumMod val="75000"/>
                  </a:schemeClr>
                </a:solidFill>
              </a:rPr>
            </a:br>
            <a:endParaRPr lang="es-ES" dirty="0">
              <a:solidFill>
                <a:schemeClr val="accent1">
                  <a:lumMod val="75000"/>
                </a:schemeClr>
              </a:solidFill>
            </a:endParaRPr>
          </a:p>
        </p:txBody>
      </p:sp>
      <p:sp>
        <p:nvSpPr>
          <p:cNvPr id="3" name="Marcador de contenido 2"/>
          <p:cNvSpPr>
            <a:spLocks noGrp="1"/>
          </p:cNvSpPr>
          <p:nvPr>
            <p:ph idx="1"/>
          </p:nvPr>
        </p:nvSpPr>
        <p:spPr/>
        <p:txBody>
          <a:bodyPr/>
          <a:lstStyle/>
          <a:p>
            <a:r>
              <a:rPr lang="es-ES" dirty="0" smtClean="0">
                <a:solidFill>
                  <a:schemeClr val="accent1">
                    <a:lumMod val="75000"/>
                  </a:schemeClr>
                </a:solidFill>
              </a:rPr>
              <a:t>Presentación por MERCURIO o cita previa.</a:t>
            </a:r>
          </a:p>
          <a:p>
            <a:r>
              <a:rPr lang="es-ES" dirty="0" smtClean="0">
                <a:solidFill>
                  <a:schemeClr val="accent1">
                    <a:lumMod val="75000"/>
                  </a:schemeClr>
                </a:solidFill>
              </a:rPr>
              <a:t>Documentación requerida:</a:t>
            </a:r>
          </a:p>
          <a:p>
            <a:pPr lvl="1"/>
            <a:r>
              <a:rPr lang="es-ES" dirty="0" smtClean="0">
                <a:solidFill>
                  <a:schemeClr val="accent1">
                    <a:lumMod val="75000"/>
                  </a:schemeClr>
                </a:solidFill>
              </a:rPr>
              <a:t>Documentación general</a:t>
            </a:r>
          </a:p>
          <a:p>
            <a:pPr lvl="1"/>
            <a:r>
              <a:rPr lang="es-ES" dirty="0" smtClean="0">
                <a:solidFill>
                  <a:schemeClr val="accent1">
                    <a:lumMod val="75000"/>
                  </a:schemeClr>
                </a:solidFill>
              </a:rPr>
              <a:t>Documentos que acrediten la permanencia en España 2 años.</a:t>
            </a:r>
          </a:p>
          <a:p>
            <a:pPr lvl="1"/>
            <a:r>
              <a:rPr lang="es-ES" dirty="0" smtClean="0">
                <a:solidFill>
                  <a:schemeClr val="accent1">
                    <a:lumMod val="75000"/>
                  </a:schemeClr>
                </a:solidFill>
              </a:rPr>
              <a:t>Acreditación de la relación laboral (vida laboral)</a:t>
            </a:r>
          </a:p>
          <a:p>
            <a:pPr lvl="1"/>
            <a:r>
              <a:rPr lang="es-ES" dirty="0" smtClean="0">
                <a:solidFill>
                  <a:schemeClr val="accent1">
                    <a:lumMod val="75000"/>
                  </a:schemeClr>
                </a:solidFill>
              </a:rPr>
              <a:t>No hay que aportar contrato.</a:t>
            </a:r>
          </a:p>
          <a:p>
            <a:r>
              <a:rPr lang="es-ES" dirty="0" smtClean="0">
                <a:solidFill>
                  <a:schemeClr val="accent1">
                    <a:lumMod val="75000"/>
                  </a:schemeClr>
                </a:solidFill>
              </a:rPr>
              <a:t>Cuando se notifica la resolución favorable-1 mes tramitación de TIE</a:t>
            </a:r>
            <a:endParaRPr lang="es-ES" dirty="0">
              <a:solidFill>
                <a:schemeClr val="accent1">
                  <a:lumMod val="75000"/>
                </a:schemeClr>
              </a:solidFill>
            </a:endParaRPr>
          </a:p>
        </p:txBody>
      </p:sp>
    </p:spTree>
    <p:extLst>
      <p:ext uri="{BB962C8B-B14F-4D97-AF65-F5344CB8AC3E}">
        <p14:creationId xmlns:p14="http://schemas.microsoft.com/office/powerpoint/2010/main" val="614485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ARRAIGO SOCIAL</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lstStyle/>
          <a:p>
            <a:r>
              <a:rPr lang="es-ES" dirty="0" smtClean="0">
                <a:solidFill>
                  <a:schemeClr val="accent1">
                    <a:lumMod val="75000"/>
                  </a:schemeClr>
                </a:solidFill>
              </a:rPr>
              <a:t>Es una autorización de residencia temporal por circunstancias excepcionales que se podrá conceder a ciudadanos extranjeros que se encuentren en España y hayan estado en el país al menos tres años de manera continuada y cuenten con contrato o contratos de trabajo y, o bien tengan vínculos familiares en España o estén integrados socialmente.</a:t>
            </a:r>
            <a:endParaRPr lang="es-ES" dirty="0">
              <a:solidFill>
                <a:schemeClr val="accent1">
                  <a:lumMod val="75000"/>
                </a:schemeClr>
              </a:solidFill>
            </a:endParaRPr>
          </a:p>
        </p:txBody>
      </p:sp>
    </p:spTree>
    <p:extLst>
      <p:ext uri="{BB962C8B-B14F-4D97-AF65-F5344CB8AC3E}">
        <p14:creationId xmlns:p14="http://schemas.microsoft.com/office/powerpoint/2010/main" val="20096943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REQUISITOS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92500" lnSpcReduction="10000"/>
          </a:bodyPr>
          <a:lstStyle/>
          <a:p>
            <a:r>
              <a:rPr lang="es-ES" dirty="0" smtClean="0">
                <a:solidFill>
                  <a:schemeClr val="accent1">
                    <a:lumMod val="75000"/>
                  </a:schemeClr>
                </a:solidFill>
              </a:rPr>
              <a:t>Permanencia continuada de 3 años en España (ausencias 120 días)</a:t>
            </a:r>
          </a:p>
          <a:p>
            <a:r>
              <a:rPr lang="es-ES" dirty="0" smtClean="0">
                <a:solidFill>
                  <a:schemeClr val="accent1">
                    <a:lumMod val="75000"/>
                  </a:schemeClr>
                </a:solidFill>
              </a:rPr>
              <a:t>Con Contrato de trabajo condicionado a la concesión de la autorización: 30 horas mínimo y que garantice el SMI, o varios contratos parciales en la misma actividad que sumen mínimo 30 h.</a:t>
            </a:r>
          </a:p>
          <a:p>
            <a:r>
              <a:rPr lang="es-ES" dirty="0" smtClean="0">
                <a:solidFill>
                  <a:schemeClr val="accent1">
                    <a:lumMod val="75000"/>
                  </a:schemeClr>
                </a:solidFill>
              </a:rPr>
              <a:t>20 h en caso de tener a cargo a un menor o persona que necesite apoyo para el ejercicio de su capacidad.</a:t>
            </a:r>
          </a:p>
          <a:p>
            <a:r>
              <a:rPr lang="es-ES" dirty="0" smtClean="0">
                <a:solidFill>
                  <a:schemeClr val="accent1">
                    <a:lumMod val="75000"/>
                  </a:schemeClr>
                </a:solidFill>
              </a:rPr>
              <a:t>Sin contrato: acreditar medios económicos (al menos, el 100% dela cuantía de la renta garantizada del Ingreso Mínimo Vital con carácter anual). Sólo se concede residencia.</a:t>
            </a:r>
          </a:p>
          <a:p>
            <a:r>
              <a:rPr lang="es-ES" dirty="0" smtClean="0">
                <a:solidFill>
                  <a:schemeClr val="accent1">
                    <a:lumMod val="75000"/>
                  </a:schemeClr>
                </a:solidFill>
              </a:rPr>
              <a:t>Se concede por 1 año y cuando expira se puede solicitar autorización de residencia o residencia y trabajo.</a:t>
            </a:r>
            <a:endParaRPr lang="es-ES" dirty="0">
              <a:solidFill>
                <a:schemeClr val="accent1">
                  <a:lumMod val="75000"/>
                </a:schemeClr>
              </a:solidFill>
            </a:endParaRPr>
          </a:p>
        </p:txBody>
      </p:sp>
    </p:spTree>
    <p:extLst>
      <p:ext uri="{BB962C8B-B14F-4D97-AF65-F5344CB8AC3E}">
        <p14:creationId xmlns:p14="http://schemas.microsoft.com/office/powerpoint/2010/main" val="2746134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MARCO LEGAL</a:t>
            </a:r>
            <a:r>
              <a:rPr lang="es-ES" dirty="0" smtClean="0"/>
              <a:t/>
            </a:r>
            <a:br>
              <a:rPr lang="es-ES" dirty="0" smtClean="0"/>
            </a:br>
            <a:endParaRPr lang="es-ES" dirty="0"/>
          </a:p>
        </p:txBody>
      </p:sp>
      <p:sp>
        <p:nvSpPr>
          <p:cNvPr id="3" name="Marcador de contenido 2"/>
          <p:cNvSpPr>
            <a:spLocks noGrp="1"/>
          </p:cNvSpPr>
          <p:nvPr>
            <p:ph idx="1"/>
          </p:nvPr>
        </p:nvSpPr>
        <p:spPr/>
        <p:txBody>
          <a:bodyPr>
            <a:normAutofit fontScale="85000" lnSpcReduction="20000"/>
          </a:bodyPr>
          <a:lstStyle/>
          <a:p>
            <a:pPr algn="just"/>
            <a:r>
              <a:rPr lang="es-ES" dirty="0" smtClean="0">
                <a:solidFill>
                  <a:schemeClr val="accent1">
                    <a:lumMod val="75000"/>
                  </a:schemeClr>
                </a:solidFill>
              </a:rPr>
              <a:t>Artículo 13 CONSTITUCIÓN ESPAÑOLA 1978: "los extranjeros gozarán en España de las libertades públicas que garantiza el presente título en los términos que establezcan los tratados y la Ley“.</a:t>
            </a:r>
          </a:p>
          <a:p>
            <a:pPr algn="just"/>
            <a:r>
              <a:rPr lang="es-ES" dirty="0" smtClean="0">
                <a:solidFill>
                  <a:schemeClr val="accent1">
                    <a:lumMod val="75000"/>
                  </a:schemeClr>
                </a:solidFill>
              </a:rPr>
              <a:t>LEY ORGÁNICA 4/2000, DE 11 DE ENERO, SOBRE DERECHOS Y LIBERTADES DE LOS EXTRANJEROS ENESPAÑA Y SU INTEGRACIÓN SOCIAL. (Reformada en 4 ocasiones: Ley 8/2000, de 22 de diciembre, Ley 11/2003, de 29 de septiembre, Ley 14/2003, de 20 de noviembre, Ley 2/2009, de 11 de diciembre.)</a:t>
            </a:r>
          </a:p>
          <a:p>
            <a:pPr algn="just"/>
            <a:r>
              <a:rPr lang="es-ES" dirty="0" smtClean="0">
                <a:solidFill>
                  <a:schemeClr val="accent1">
                    <a:lumMod val="75000"/>
                  </a:schemeClr>
                </a:solidFill>
              </a:rPr>
              <a:t>REAL DECRETO 557/2011, DE 20 DE ABRIL, POR EL QUE SE APRUEBA EL REGLAMENTO DE LA LEY ORGÁNICA 4/2000, SOBRE DERECHOS Y LIBERTADES DE LOS EXTRANJEROS EN ESPAÑA Y SU INTEGRACIÓN SOCIAL, TRAS SU REFORMA POR LEY ORGÁNICA 2/2009</a:t>
            </a:r>
          </a:p>
          <a:p>
            <a:r>
              <a:rPr lang="es-ES" dirty="0" smtClean="0">
                <a:solidFill>
                  <a:schemeClr val="accent1">
                    <a:lumMod val="75000"/>
                  </a:schemeClr>
                </a:solidFill>
              </a:rPr>
              <a:t>REAL DECRETO 1155/2024, DE 19 DE NOVIEMBRE, POR EL QUE SE APRUEBA EL REGLAMENTO DE LA LEY ORGÁNICA 4/2000, DE 11 DE ENERO, SOBRE DERECHOS Y LIBERTADES DE LOS EXTRANJEROS EN ESPAÑA Y SU INTEGRACIÓN SOCIAL.</a:t>
            </a:r>
            <a:endParaRPr lang="es-ES" dirty="0"/>
          </a:p>
        </p:txBody>
      </p:sp>
    </p:spTree>
    <p:extLst>
      <p:ext uri="{BB962C8B-B14F-4D97-AF65-F5344CB8AC3E}">
        <p14:creationId xmlns:p14="http://schemas.microsoft.com/office/powerpoint/2010/main" val="3218871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rPr>
              <a:t>ARRAIGO FAMILIAR</a:t>
            </a:r>
            <a:endParaRPr lang="es-ES" b="1" dirty="0">
              <a:solidFill>
                <a:schemeClr val="accent1">
                  <a:lumMod val="75000"/>
                </a:schemeClr>
              </a:solidFill>
            </a:endParaRPr>
          </a:p>
        </p:txBody>
      </p:sp>
      <p:sp>
        <p:nvSpPr>
          <p:cNvPr id="3" name="Marcador de contenido 2"/>
          <p:cNvSpPr>
            <a:spLocks noGrp="1"/>
          </p:cNvSpPr>
          <p:nvPr>
            <p:ph idx="1"/>
          </p:nvPr>
        </p:nvSpPr>
        <p:spPr/>
        <p:txBody>
          <a:bodyPr>
            <a:normAutofit/>
          </a:bodyPr>
          <a:lstStyle/>
          <a:p>
            <a:r>
              <a:rPr lang="es-ES" dirty="0" smtClean="0">
                <a:solidFill>
                  <a:schemeClr val="accent1">
                    <a:lumMod val="75000"/>
                  </a:schemeClr>
                </a:solidFill>
              </a:rPr>
              <a:t>Es una autorización de residencia temporal por circunstancias excepcionales que se podrá conceder en los siguientes supuestos:</a:t>
            </a:r>
          </a:p>
          <a:p>
            <a:pPr lvl="2"/>
            <a:r>
              <a:rPr lang="es-ES" dirty="0">
                <a:solidFill>
                  <a:schemeClr val="accent1">
                    <a:lumMod val="75000"/>
                  </a:schemeClr>
                </a:solidFill>
              </a:rPr>
              <a:t> </a:t>
            </a:r>
            <a:r>
              <a:rPr lang="es-ES" dirty="0" smtClean="0">
                <a:solidFill>
                  <a:schemeClr val="accent1">
                    <a:lumMod val="75000"/>
                  </a:schemeClr>
                </a:solidFill>
              </a:rPr>
              <a:t>Cuando se trate de padre o madre, o tutor de un menor de nacionalidad española, o se trate de persona que presta apoyo a una persona española con discapacidad.</a:t>
            </a:r>
          </a:p>
          <a:p>
            <a:pPr lvl="2"/>
            <a:r>
              <a:rPr lang="es-ES" dirty="0">
                <a:solidFill>
                  <a:schemeClr val="accent1">
                    <a:lumMod val="75000"/>
                  </a:schemeClr>
                </a:solidFill>
              </a:rPr>
              <a:t> </a:t>
            </a:r>
            <a:r>
              <a:rPr lang="es-ES" dirty="0" smtClean="0">
                <a:solidFill>
                  <a:schemeClr val="accent1">
                    <a:lumMod val="75000"/>
                  </a:schemeClr>
                </a:solidFill>
              </a:rPr>
              <a:t>Cuando se trate del cónyuge o pareja de hecho acreditada de ciudadano o ciudadana de nacionalidad española, ascendiente mayor de 65 años o menor de 65 años a cargo, descendiente menor de 21 años o mayor de 21 años a cargo, de ciudadano o ciudadana de nacionalidad española, o de su cónyuge o pareja de hecho.</a:t>
            </a:r>
          </a:p>
          <a:p>
            <a:pPr lvl="2"/>
            <a:r>
              <a:rPr lang="es-ES" dirty="0">
                <a:solidFill>
                  <a:schemeClr val="accent1">
                    <a:lumMod val="75000"/>
                  </a:schemeClr>
                </a:solidFill>
              </a:rPr>
              <a:t> </a:t>
            </a:r>
            <a:r>
              <a:rPr lang="es-ES" dirty="0" smtClean="0">
                <a:solidFill>
                  <a:schemeClr val="accent1">
                    <a:lumMod val="75000"/>
                  </a:schemeClr>
                </a:solidFill>
              </a:rPr>
              <a:t>Cuando se trate de hijos de padre o madre que hubieran sido originariamente españoles.</a:t>
            </a:r>
            <a:endParaRPr lang="es-ES" dirty="0">
              <a:solidFill>
                <a:schemeClr val="accent1">
                  <a:lumMod val="75000"/>
                </a:schemeClr>
              </a:solidFill>
            </a:endParaRPr>
          </a:p>
        </p:txBody>
      </p:sp>
    </p:spTree>
    <p:extLst>
      <p:ext uri="{BB962C8B-B14F-4D97-AF65-F5344CB8AC3E}">
        <p14:creationId xmlns:p14="http://schemas.microsoft.com/office/powerpoint/2010/main" val="3891793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rPr>
              <a:t>REQUISITOS</a:t>
            </a:r>
            <a:endParaRPr lang="es-ES" b="1" dirty="0">
              <a:solidFill>
                <a:schemeClr val="accent1">
                  <a:lumMod val="75000"/>
                </a:schemeClr>
              </a:solidFill>
            </a:endParaRPr>
          </a:p>
        </p:txBody>
      </p:sp>
      <p:sp>
        <p:nvSpPr>
          <p:cNvPr id="3" name="Marcador de contenido 2"/>
          <p:cNvSpPr>
            <a:spLocks noGrp="1"/>
          </p:cNvSpPr>
          <p:nvPr>
            <p:ph idx="1"/>
          </p:nvPr>
        </p:nvSpPr>
        <p:spPr/>
        <p:txBody>
          <a:bodyPr>
            <a:normAutofit fontScale="85000" lnSpcReduction="20000"/>
          </a:bodyPr>
          <a:lstStyle/>
          <a:p>
            <a:r>
              <a:rPr lang="es-ES" dirty="0" smtClean="0">
                <a:solidFill>
                  <a:schemeClr val="accent1">
                    <a:lumMod val="75000"/>
                  </a:schemeClr>
                </a:solidFill>
              </a:rPr>
              <a:t>Adjuntar acreditación documental de cada circunstancia: </a:t>
            </a:r>
          </a:p>
          <a:p>
            <a:r>
              <a:rPr lang="es-ES" dirty="0" smtClean="0">
                <a:solidFill>
                  <a:schemeClr val="accent1">
                    <a:lumMod val="75000"/>
                  </a:schemeClr>
                </a:solidFill>
              </a:rPr>
              <a:t>Ser padre o madre, o tutor de menor español, tenerlo a cargo y convivir con el menor o estar al corriente de las obligaciones paterno filiales.</a:t>
            </a:r>
          </a:p>
          <a:p>
            <a:r>
              <a:rPr lang="es-ES" dirty="0" smtClean="0">
                <a:solidFill>
                  <a:schemeClr val="accent1">
                    <a:lumMod val="75000"/>
                  </a:schemeClr>
                </a:solidFill>
              </a:rPr>
              <a:t>Ser persona que presta apoyo a una persona española con discapacidad o que necesite medidas de apoyo para ejercer su capacidad jurídica y la tiene a cargo y convive con ella.</a:t>
            </a:r>
          </a:p>
          <a:p>
            <a:r>
              <a:rPr lang="es-ES" dirty="0" smtClean="0">
                <a:solidFill>
                  <a:schemeClr val="accent1">
                    <a:lumMod val="75000"/>
                  </a:schemeClr>
                </a:solidFill>
              </a:rPr>
              <a:t>Ser cónyuge o pareja de hecho acreditada de español/a, ascendiente mayor de 65 añoso menor de 65 años a cargo, descendiente menor de 21 años o mayor de 21 años a cargo, español/a o de su cónyuge o pareja de hecho; ser hijos de padre o madre que hubieran sido originariamente españoles.</a:t>
            </a:r>
          </a:p>
          <a:p>
            <a:r>
              <a:rPr lang="es-ES" dirty="0" smtClean="0">
                <a:solidFill>
                  <a:schemeClr val="accent1">
                    <a:lumMod val="75000"/>
                  </a:schemeClr>
                </a:solidFill>
              </a:rPr>
              <a:t>Se concede por cinco años y autoriza a trabajar cuenta ajena y cuenta propia, EXCEPTO en el supuesto de hijos de padre o madre que hubieran sido originariamente españoles que se concede por 1 año prorrogable o modificable a autorización de residencia y trabajo</a:t>
            </a:r>
            <a:endParaRPr lang="es-ES" dirty="0">
              <a:solidFill>
                <a:schemeClr val="accent1">
                  <a:lumMod val="75000"/>
                </a:schemeClr>
              </a:solidFill>
            </a:endParaRPr>
          </a:p>
        </p:txBody>
      </p:sp>
    </p:spTree>
    <p:extLst>
      <p:ext uri="{BB962C8B-B14F-4D97-AF65-F5344CB8AC3E}">
        <p14:creationId xmlns:p14="http://schemas.microsoft.com/office/powerpoint/2010/main" val="2592210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ARRAIGO PARA LA FORMACIÓN</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lstStyle/>
          <a:p>
            <a:pPr algn="just"/>
            <a:r>
              <a:rPr lang="es-ES" dirty="0" smtClean="0">
                <a:solidFill>
                  <a:schemeClr val="accent1">
                    <a:lumMod val="75000"/>
                  </a:schemeClr>
                </a:solidFill>
              </a:rPr>
              <a:t>Autorización de residencia temporal por circunstancias excepcionales para personas extranjeras que se encuentre en España y hayan estado dos años deforma continuada en España. Se permite la obtención de una autorización para la realización de una formación, y se supedita la obtención de la posterior autorización de residencia y trabajo a que se haya superado la formación y a </a:t>
            </a:r>
            <a:r>
              <a:rPr lang="es-ES" dirty="0" err="1" smtClean="0">
                <a:solidFill>
                  <a:schemeClr val="accent1">
                    <a:lumMod val="75000"/>
                  </a:schemeClr>
                </a:solidFill>
              </a:rPr>
              <a:t>lapresentación</a:t>
            </a:r>
            <a:r>
              <a:rPr lang="es-ES" dirty="0" smtClean="0">
                <a:solidFill>
                  <a:schemeClr val="accent1">
                    <a:lumMod val="75000"/>
                  </a:schemeClr>
                </a:solidFill>
              </a:rPr>
              <a:t> de un contrato de trabajo.</a:t>
            </a:r>
            <a:endParaRPr lang="es-ES" dirty="0">
              <a:solidFill>
                <a:schemeClr val="accent1">
                  <a:lumMod val="75000"/>
                </a:schemeClr>
              </a:solidFill>
            </a:endParaRPr>
          </a:p>
        </p:txBody>
      </p:sp>
    </p:spTree>
    <p:extLst>
      <p:ext uri="{BB962C8B-B14F-4D97-AF65-F5344CB8AC3E}">
        <p14:creationId xmlns:p14="http://schemas.microsoft.com/office/powerpoint/2010/main" val="2713969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REQUISITOS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85000" lnSpcReduction="20000"/>
          </a:bodyPr>
          <a:lstStyle/>
          <a:p>
            <a:pPr marL="0" indent="0" algn="just">
              <a:buNone/>
            </a:pPr>
            <a:r>
              <a:rPr lang="es-ES" dirty="0" smtClean="0"/>
              <a:t>-</a:t>
            </a:r>
            <a:r>
              <a:rPr lang="es-ES" dirty="0" smtClean="0">
                <a:solidFill>
                  <a:schemeClr val="accent1">
                    <a:lumMod val="75000"/>
                  </a:schemeClr>
                </a:solidFill>
              </a:rPr>
              <a:t>Comprometerse a realizar una formación: -reglada para el empleo o a obtener un certificado de profesionalidad, o una formación conducente a la obtención de la certificación de aptitud técnica o habilitación profesional necesaria para el ejercicio de una ocupación específica o una promovida por los Servicios Públicos de Empleo y orientada al desempeño de ocupaciones incluidas en el Catálogo al que se refiere el artículo 65.1 (Catálogo de ocupaciones de difícil cobertura).</a:t>
            </a:r>
          </a:p>
          <a:p>
            <a:pPr marL="0" indent="0" algn="just">
              <a:buNone/>
            </a:pPr>
            <a:r>
              <a:rPr lang="es-ES" dirty="0" smtClean="0">
                <a:solidFill>
                  <a:schemeClr val="accent1">
                    <a:lumMod val="75000"/>
                  </a:schemeClr>
                </a:solidFill>
              </a:rPr>
              <a:t>- o bien, en el ámbito de la formación permanente de las universidades, comprometerse a la realización de cursos de ampliación o actualización de competencias y habilidades formativas o profesionales, así como de otras enseñanzas propias de formación permanente.</a:t>
            </a:r>
          </a:p>
          <a:p>
            <a:pPr marL="0" indent="0" algn="just">
              <a:buNone/>
            </a:pPr>
            <a:r>
              <a:rPr lang="es-ES" dirty="0" smtClean="0">
                <a:solidFill>
                  <a:schemeClr val="accent1">
                    <a:lumMod val="75000"/>
                  </a:schemeClr>
                </a:solidFill>
              </a:rPr>
              <a:t>-Compromiso de realización de la formación, reflejado en el modelo oficial de solicitud o en manifestación por escrito.</a:t>
            </a:r>
          </a:p>
          <a:p>
            <a:pPr marL="0" indent="0" algn="just">
              <a:buNone/>
            </a:pPr>
            <a:r>
              <a:rPr lang="es-ES" dirty="0" smtClean="0">
                <a:solidFill>
                  <a:schemeClr val="accent1">
                    <a:lumMod val="75000"/>
                  </a:schemeClr>
                </a:solidFill>
              </a:rPr>
              <a:t>- La matriculación deberá haberse realizado en un plazo de tres meses desde la notificación de la resolución de concesión de la autorización de residencia y se acreditará mediante aporte al expediente.</a:t>
            </a:r>
            <a:endParaRPr lang="es-ES" dirty="0">
              <a:solidFill>
                <a:schemeClr val="accent1">
                  <a:lumMod val="75000"/>
                </a:schemeClr>
              </a:solidFill>
            </a:endParaRPr>
          </a:p>
        </p:txBody>
      </p:sp>
    </p:spTree>
    <p:extLst>
      <p:ext uri="{BB962C8B-B14F-4D97-AF65-F5344CB8AC3E}">
        <p14:creationId xmlns:p14="http://schemas.microsoft.com/office/powerpoint/2010/main" val="2180141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ES"/>
          </a:p>
        </p:txBody>
      </p:sp>
      <p:sp>
        <p:nvSpPr>
          <p:cNvPr id="3" name="Marcador de contenido 2"/>
          <p:cNvSpPr>
            <a:spLocks noGrp="1"/>
          </p:cNvSpPr>
          <p:nvPr>
            <p:ph idx="1"/>
          </p:nvPr>
        </p:nvSpPr>
        <p:spPr/>
        <p:txBody>
          <a:bodyPr>
            <a:normAutofit fontScale="85000" lnSpcReduction="20000"/>
          </a:bodyPr>
          <a:lstStyle/>
          <a:p>
            <a:r>
              <a:rPr lang="es-ES" dirty="0" smtClean="0">
                <a:solidFill>
                  <a:schemeClr val="accent1">
                    <a:lumMod val="75000"/>
                  </a:schemeClr>
                </a:solidFill>
              </a:rPr>
              <a:t>La autorización concedida podrá ser prorrogada una única vez por  otro periodo de 12 meses en los casos que la formación tenga una duración superior a 12 meses o su duración exceda la vigencia de la primera autorización concedida.</a:t>
            </a:r>
          </a:p>
          <a:p>
            <a:r>
              <a:rPr lang="es-ES" dirty="0" smtClean="0">
                <a:solidFill>
                  <a:schemeClr val="accent1">
                    <a:lumMod val="75000"/>
                  </a:schemeClr>
                </a:solidFill>
              </a:rPr>
              <a:t>Una vez superada la formación, y durante la vigencia de la autorización de residencia, el interesado presentará personalmente o mediante representación si es menor de edad, la solicitud de autorización de residencia y trabajo ante la Oficina de Extranjería de su lugar de residencia.</a:t>
            </a:r>
          </a:p>
          <a:p>
            <a:r>
              <a:rPr lang="es-ES" dirty="0" smtClean="0">
                <a:solidFill>
                  <a:schemeClr val="accent1">
                    <a:lumMod val="75000"/>
                  </a:schemeClr>
                </a:solidFill>
              </a:rPr>
              <a:t>La Oficina de Extranjería concederá una autorización de 2 años que habilitará a trabajar, si se cumplen los requisitos generales y estos específicos:</a:t>
            </a:r>
          </a:p>
          <a:p>
            <a:r>
              <a:rPr lang="es-ES" dirty="0" smtClean="0">
                <a:solidFill>
                  <a:schemeClr val="accent1">
                    <a:lumMod val="75000"/>
                  </a:schemeClr>
                </a:solidFill>
              </a:rPr>
              <a:t>Un contrato de trabajo firmado por el trabajador y el empresario que garantice al</a:t>
            </a:r>
          </a:p>
          <a:p>
            <a:pPr marL="0" indent="0">
              <a:buNone/>
            </a:pPr>
            <a:r>
              <a:rPr lang="es-ES" dirty="0" smtClean="0">
                <a:solidFill>
                  <a:schemeClr val="accent1">
                    <a:lumMod val="75000"/>
                  </a:schemeClr>
                </a:solidFill>
              </a:rPr>
              <a:t>menos el Salario Mínimo Interprofesional (SMI), o el establecido por el</a:t>
            </a:r>
          </a:p>
          <a:p>
            <a:r>
              <a:rPr lang="es-ES" dirty="0" smtClean="0">
                <a:solidFill>
                  <a:schemeClr val="accent1">
                    <a:lumMod val="75000"/>
                  </a:schemeClr>
                </a:solidFill>
              </a:rPr>
              <a:t>Convenio Colectivo de aplicación, en el momento de la solicitud.</a:t>
            </a:r>
          </a:p>
          <a:p>
            <a:r>
              <a:rPr lang="es-ES" dirty="0" smtClean="0">
                <a:solidFill>
                  <a:schemeClr val="accent1">
                    <a:lumMod val="75000"/>
                  </a:schemeClr>
                </a:solidFill>
              </a:rPr>
              <a:t>Prueba de haber superado la formación prevista en la autorización de residencia</a:t>
            </a:r>
            <a:r>
              <a:rPr lang="es-ES" dirty="0" smtClean="0"/>
              <a:t>.</a:t>
            </a:r>
            <a:endParaRPr lang="es-ES" dirty="0"/>
          </a:p>
        </p:txBody>
      </p:sp>
    </p:spTree>
    <p:extLst>
      <p:ext uri="{BB962C8B-B14F-4D97-AF65-F5344CB8AC3E}">
        <p14:creationId xmlns:p14="http://schemas.microsoft.com/office/powerpoint/2010/main" val="1882201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AUTORIZACIÓN DE RESIDENCIA POR REAGRUPACIÓN FAMILIAR</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55000" lnSpcReduction="20000"/>
          </a:bodyPr>
          <a:lstStyle/>
          <a:p>
            <a:r>
              <a:rPr lang="es-ES" dirty="0" smtClean="0">
                <a:solidFill>
                  <a:schemeClr val="accent1">
                    <a:lumMod val="75000"/>
                  </a:schemeClr>
                </a:solidFill>
              </a:rPr>
              <a:t>Es una autorización de residencia temporal que se podrá conceder a los familiares de los extranjeros residentes en España, en virtud del derecho a la reagrupación familiar y de acuerdo a unos requisitos establecidos.</a:t>
            </a:r>
          </a:p>
          <a:p>
            <a:r>
              <a:rPr lang="es-ES" b="1" dirty="0" smtClean="0">
                <a:solidFill>
                  <a:schemeClr val="accent1">
                    <a:lumMod val="75000"/>
                  </a:schemeClr>
                </a:solidFill>
              </a:rPr>
              <a:t>FAMILIARES REAGRUPABLES: </a:t>
            </a:r>
            <a:r>
              <a:rPr lang="es-ES" dirty="0" smtClean="0">
                <a:solidFill>
                  <a:schemeClr val="accent1">
                    <a:lumMod val="75000"/>
                  </a:schemeClr>
                </a:solidFill>
              </a:rPr>
              <a:t>cónyuge o pareja de hecho inscrita en el registro de parejas de hecho; descendientes del </a:t>
            </a:r>
            <a:r>
              <a:rPr lang="es-ES" dirty="0" err="1" smtClean="0">
                <a:solidFill>
                  <a:schemeClr val="accent1">
                    <a:lumMod val="75000"/>
                  </a:schemeClr>
                </a:solidFill>
              </a:rPr>
              <a:t>reagrupante</a:t>
            </a:r>
            <a:r>
              <a:rPr lang="es-ES" dirty="0" smtClean="0">
                <a:solidFill>
                  <a:schemeClr val="accent1">
                    <a:lumMod val="75000"/>
                  </a:schemeClr>
                </a:solidFill>
              </a:rPr>
              <a:t> o de su cónyuge, incluidos los adoptados, siempre que sean menores de dieciocho años; ascendientes del </a:t>
            </a:r>
            <a:r>
              <a:rPr lang="es-ES" dirty="0" err="1" smtClean="0">
                <a:solidFill>
                  <a:schemeClr val="accent1">
                    <a:lumMod val="75000"/>
                  </a:schemeClr>
                </a:solidFill>
              </a:rPr>
              <a:t>reagrupante</a:t>
            </a:r>
            <a:r>
              <a:rPr lang="es-ES" dirty="0" smtClean="0">
                <a:solidFill>
                  <a:schemeClr val="accent1">
                    <a:lumMod val="75000"/>
                  </a:schemeClr>
                </a:solidFill>
              </a:rPr>
              <a:t> o de su cónyuge, cuando estén a su cargo.</a:t>
            </a:r>
          </a:p>
          <a:p>
            <a:r>
              <a:rPr lang="es-ES" b="1" dirty="0" smtClean="0">
                <a:solidFill>
                  <a:schemeClr val="accent1">
                    <a:lumMod val="75000"/>
                  </a:schemeClr>
                </a:solidFill>
              </a:rPr>
              <a:t>REQUISITOS</a:t>
            </a:r>
          </a:p>
          <a:p>
            <a:pPr marL="0" indent="0">
              <a:buNone/>
            </a:pPr>
            <a:r>
              <a:rPr lang="es-ES" dirty="0" smtClean="0">
                <a:solidFill>
                  <a:schemeClr val="accent1">
                    <a:lumMod val="75000"/>
                  </a:schemeClr>
                </a:solidFill>
              </a:rPr>
              <a:t>1. La puede solicitar el extranjero residente legal con un PERMISO RENOVADO EXCEPTO ENLA REAGRUPACIÓN DE LOS PADRES QUE TIENE QUE TENER RESIDENCIA DE LARGADURACIÓN O LARGA DURACIÓN UE</a:t>
            </a:r>
          </a:p>
          <a:p>
            <a:pPr marL="0" indent="0">
              <a:buNone/>
            </a:pPr>
            <a:r>
              <a:rPr lang="es-ES" dirty="0" smtClean="0">
                <a:solidFill>
                  <a:schemeClr val="accent1">
                    <a:lumMod val="75000"/>
                  </a:schemeClr>
                </a:solidFill>
              </a:rPr>
              <a:t>2. Acreditación vínculo familiar la relación de pareja bien inscrita o si no está inscrita </a:t>
            </a:r>
            <a:r>
              <a:rPr lang="es-ES" dirty="0" err="1" smtClean="0">
                <a:solidFill>
                  <a:schemeClr val="accent1">
                    <a:lumMod val="75000"/>
                  </a:schemeClr>
                </a:solidFill>
              </a:rPr>
              <a:t>acreditarpor</a:t>
            </a:r>
            <a:r>
              <a:rPr lang="es-ES" dirty="0" smtClean="0">
                <a:solidFill>
                  <a:schemeClr val="accent1">
                    <a:lumMod val="75000"/>
                  </a:schemeClr>
                </a:solidFill>
              </a:rPr>
              <a:t> otros medios que existía la convivencia previa a la residencia del </a:t>
            </a:r>
            <a:r>
              <a:rPr lang="es-ES" dirty="0" err="1" smtClean="0">
                <a:solidFill>
                  <a:schemeClr val="accent1">
                    <a:lumMod val="75000"/>
                  </a:schemeClr>
                </a:solidFill>
              </a:rPr>
              <a:t>reagrupante</a:t>
            </a:r>
            <a:r>
              <a:rPr lang="es-ES" dirty="0" smtClean="0">
                <a:solidFill>
                  <a:schemeClr val="accent1">
                    <a:lumMod val="75000"/>
                  </a:schemeClr>
                </a:solidFill>
              </a:rPr>
              <a:t> en España</a:t>
            </a:r>
          </a:p>
          <a:p>
            <a:pPr marL="0" indent="0">
              <a:buNone/>
            </a:pPr>
            <a:r>
              <a:rPr lang="es-ES" dirty="0" smtClean="0">
                <a:solidFill>
                  <a:schemeClr val="accent1">
                    <a:lumMod val="75000"/>
                  </a:schemeClr>
                </a:solidFill>
              </a:rPr>
              <a:t>3. Vivienda adecuada (certificado de la Comunidad autónoma)</a:t>
            </a:r>
          </a:p>
          <a:p>
            <a:pPr marL="0" indent="0">
              <a:buNone/>
            </a:pPr>
            <a:r>
              <a:rPr lang="es-ES" dirty="0" smtClean="0">
                <a:solidFill>
                  <a:schemeClr val="accent1">
                    <a:lumMod val="75000"/>
                  </a:schemeClr>
                </a:solidFill>
              </a:rPr>
              <a:t>4. Medios económicos suficientes. El reglamento establece que cantidades considera </a:t>
            </a:r>
            <a:r>
              <a:rPr lang="es-ES" dirty="0" err="1" smtClean="0">
                <a:solidFill>
                  <a:schemeClr val="accent1">
                    <a:lumMod val="75000"/>
                  </a:schemeClr>
                </a:solidFill>
              </a:rPr>
              <a:t>ingresossuficientes</a:t>
            </a:r>
            <a:r>
              <a:rPr lang="es-ES" dirty="0" smtClean="0">
                <a:solidFill>
                  <a:schemeClr val="accent1">
                    <a:lumMod val="75000"/>
                  </a:schemeClr>
                </a:solidFill>
              </a:rPr>
              <a:t> y los supuestos en lo que se puede minorar la cantidad exigida. En </a:t>
            </a:r>
            <a:r>
              <a:rPr lang="es-ES" dirty="0" err="1" smtClean="0">
                <a:solidFill>
                  <a:schemeClr val="accent1">
                    <a:lumMod val="75000"/>
                  </a:schemeClr>
                </a:solidFill>
              </a:rPr>
              <a:t>generalPara</a:t>
            </a:r>
            <a:r>
              <a:rPr lang="es-ES" dirty="0" smtClean="0">
                <a:solidFill>
                  <a:schemeClr val="accent1">
                    <a:lumMod val="75000"/>
                  </a:schemeClr>
                </a:solidFill>
              </a:rPr>
              <a:t> unidades familiares que incluyan dos miembros (</a:t>
            </a:r>
            <a:r>
              <a:rPr lang="es-ES" dirty="0" err="1" smtClean="0">
                <a:solidFill>
                  <a:schemeClr val="accent1">
                    <a:lumMod val="75000"/>
                  </a:schemeClr>
                </a:solidFill>
              </a:rPr>
              <a:t>reagrupante</a:t>
            </a:r>
            <a:r>
              <a:rPr lang="es-ES" dirty="0" smtClean="0">
                <a:solidFill>
                  <a:schemeClr val="accent1">
                    <a:lumMod val="75000"/>
                  </a:schemeClr>
                </a:solidFill>
              </a:rPr>
              <a:t> y reagrupado) se exige </a:t>
            </a:r>
            <a:r>
              <a:rPr lang="es-ES" dirty="0" err="1" smtClean="0">
                <a:solidFill>
                  <a:schemeClr val="accent1">
                    <a:lumMod val="75000"/>
                  </a:schemeClr>
                </a:solidFill>
              </a:rPr>
              <a:t>unacantidad</a:t>
            </a:r>
            <a:r>
              <a:rPr lang="es-ES" dirty="0" smtClean="0">
                <a:solidFill>
                  <a:schemeClr val="accent1">
                    <a:lumMod val="75000"/>
                  </a:schemeClr>
                </a:solidFill>
              </a:rPr>
              <a:t> mensual del 150 % del IPREM, Por cada miembro adicional se deberá sumar, el 50%del IPREM,</a:t>
            </a:r>
          </a:p>
          <a:p>
            <a:pPr marL="0" indent="0">
              <a:buNone/>
            </a:pPr>
            <a:r>
              <a:rPr lang="es-ES" dirty="0" smtClean="0">
                <a:solidFill>
                  <a:schemeClr val="accent1">
                    <a:lumMod val="75000"/>
                  </a:schemeClr>
                </a:solidFill>
              </a:rPr>
              <a:t>5. En el caso de reagrupación de ascendientes : El </a:t>
            </a:r>
            <a:r>
              <a:rPr lang="es-ES" dirty="0" err="1" smtClean="0">
                <a:solidFill>
                  <a:schemeClr val="accent1">
                    <a:lumMod val="75000"/>
                  </a:schemeClr>
                </a:solidFill>
              </a:rPr>
              <a:t>reagrupante</a:t>
            </a:r>
            <a:r>
              <a:rPr lang="es-ES" dirty="0" smtClean="0">
                <a:solidFill>
                  <a:schemeClr val="accent1">
                    <a:lumMod val="75000"/>
                  </a:schemeClr>
                </a:solidFill>
              </a:rPr>
              <a:t> tiene que tener residencia </a:t>
            </a:r>
            <a:r>
              <a:rPr lang="es-ES" dirty="0" err="1" smtClean="0">
                <a:solidFill>
                  <a:schemeClr val="accent1">
                    <a:lumMod val="75000"/>
                  </a:schemeClr>
                </a:solidFill>
              </a:rPr>
              <a:t>delarga</a:t>
            </a:r>
            <a:r>
              <a:rPr lang="es-ES" dirty="0" smtClean="0">
                <a:solidFill>
                  <a:schemeClr val="accent1">
                    <a:lumMod val="75000"/>
                  </a:schemeClr>
                </a:solidFill>
              </a:rPr>
              <a:t> duración, y además acreditar Asistencia sanitaria pública o privada garantizada (caso </a:t>
            </a:r>
            <a:r>
              <a:rPr lang="es-ES" dirty="0" err="1" smtClean="0">
                <a:solidFill>
                  <a:schemeClr val="accent1">
                    <a:lumMod val="75000"/>
                  </a:schemeClr>
                </a:solidFill>
              </a:rPr>
              <a:t>deascendientes</a:t>
            </a:r>
            <a:r>
              <a:rPr lang="es-ES" dirty="0" smtClean="0">
                <a:solidFill>
                  <a:schemeClr val="accent1">
                    <a:lumMod val="75000"/>
                  </a:schemeClr>
                </a:solidFill>
              </a:rPr>
              <a:t>) y que el ascendiente está a su cargo y la necesidad de reagrupación,</a:t>
            </a:r>
            <a:endParaRPr lang="es-ES" dirty="0">
              <a:solidFill>
                <a:schemeClr val="accent1">
                  <a:lumMod val="75000"/>
                </a:schemeClr>
              </a:solidFill>
            </a:endParaRPr>
          </a:p>
        </p:txBody>
      </p:sp>
    </p:spTree>
    <p:extLst>
      <p:ext uri="{BB962C8B-B14F-4D97-AF65-F5344CB8AC3E}">
        <p14:creationId xmlns:p14="http://schemas.microsoft.com/office/powerpoint/2010/main" val="19945998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smtClean="0">
                <a:solidFill>
                  <a:schemeClr val="accent1">
                    <a:lumMod val="75000"/>
                  </a:schemeClr>
                </a:solidFill>
              </a:rPr>
              <a:t>Real Decreto 1155/2024, de 19 de noviembre, por el que se aprueba el Reglamento de la Ley Orgánica 4/2000, de 11 de enero, sobre derechos y libertades de los extranjeros en España y su integración social.</a:t>
            </a:r>
            <a:endParaRPr lang="es-ES" sz="2800" b="1" dirty="0">
              <a:solidFill>
                <a:schemeClr val="accent1">
                  <a:lumMod val="75000"/>
                </a:schemeClr>
              </a:solidFill>
            </a:endParaRPr>
          </a:p>
        </p:txBody>
      </p:sp>
      <p:sp>
        <p:nvSpPr>
          <p:cNvPr id="3" name="Marcador de contenido 2"/>
          <p:cNvSpPr>
            <a:spLocks noGrp="1"/>
          </p:cNvSpPr>
          <p:nvPr>
            <p:ph idx="1"/>
          </p:nvPr>
        </p:nvSpPr>
        <p:spPr/>
        <p:txBody>
          <a:bodyPr/>
          <a:lstStyle/>
          <a:p>
            <a:endParaRPr lang="es-ES" dirty="0" smtClean="0"/>
          </a:p>
          <a:p>
            <a:r>
              <a:rPr lang="es-ES" dirty="0" smtClean="0">
                <a:solidFill>
                  <a:schemeClr val="accent1">
                    <a:lumMod val="75000"/>
                  </a:schemeClr>
                </a:solidFill>
              </a:rPr>
              <a:t>ENTRADA EN VIGOR: 20/05/2025; PERIODO TRANSITORIO HASTA 20/05/2026.</a:t>
            </a:r>
            <a:endParaRPr lang="es-ES" dirty="0">
              <a:solidFill>
                <a:schemeClr val="accent1">
                  <a:lumMod val="75000"/>
                </a:schemeClr>
              </a:solidFill>
            </a:endParaRPr>
          </a:p>
          <a:p>
            <a:r>
              <a:rPr lang="es-ES" b="1" dirty="0" smtClean="0">
                <a:solidFill>
                  <a:schemeClr val="accent1">
                    <a:lumMod val="75000"/>
                  </a:schemeClr>
                </a:solidFill>
              </a:rPr>
              <a:t>PRINCIPALES NOVEDADES:</a:t>
            </a:r>
            <a:endParaRPr lang="es-ES" b="1" dirty="0">
              <a:solidFill>
                <a:schemeClr val="accent1">
                  <a:lumMod val="75000"/>
                </a:schemeClr>
              </a:solidFill>
            </a:endParaRPr>
          </a:p>
          <a:p>
            <a:pPr lvl="1"/>
            <a:r>
              <a:rPr lang="es-ES" b="1" dirty="0" smtClean="0">
                <a:solidFill>
                  <a:schemeClr val="accent1">
                    <a:lumMod val="75000"/>
                  </a:schemeClr>
                </a:solidFill>
              </a:rPr>
              <a:t>ARRAIGOS</a:t>
            </a:r>
            <a:r>
              <a:rPr lang="es-ES" dirty="0" smtClean="0">
                <a:solidFill>
                  <a:schemeClr val="accent1">
                    <a:lumMod val="75000"/>
                  </a:schemeClr>
                </a:solidFill>
              </a:rPr>
              <a:t>. 5 TIPOS DE ARRAIGO: SOCIAL, SOCIOLABORAL, FAMILIAR, SEGUNDA OPORTUNIDAD Y SOCIOFORMATIVO.</a:t>
            </a:r>
          </a:p>
          <a:p>
            <a:pPr marL="457200" lvl="1" indent="0">
              <a:buNone/>
            </a:pPr>
            <a:endParaRPr lang="es-ES" dirty="0"/>
          </a:p>
        </p:txBody>
      </p:sp>
    </p:spTree>
    <p:extLst>
      <p:ext uri="{BB962C8B-B14F-4D97-AF65-F5344CB8AC3E}">
        <p14:creationId xmlns:p14="http://schemas.microsoft.com/office/powerpoint/2010/main" val="3844603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REQUISITOS GENERALES ARRAIGOS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Autofit/>
          </a:bodyPr>
          <a:lstStyle/>
          <a:p>
            <a:r>
              <a:rPr lang="es-ES" sz="1400" dirty="0" smtClean="0">
                <a:solidFill>
                  <a:schemeClr val="accent1">
                    <a:lumMod val="75000"/>
                  </a:schemeClr>
                </a:solidFill>
              </a:rPr>
              <a:t>Se podrá conceder una autorización de residencia temporal por las razones de arraigo establecidas en el artículo anterior cuando la persona extranjera cumpla de forma acumulativa los siguientes requisitos generales:</a:t>
            </a:r>
          </a:p>
          <a:p>
            <a:r>
              <a:rPr lang="es-ES" sz="1400" dirty="0" smtClean="0">
                <a:solidFill>
                  <a:schemeClr val="accent1">
                    <a:lumMod val="75000"/>
                  </a:schemeClr>
                </a:solidFill>
              </a:rPr>
              <a:t>a) Encontrarse en España y no tener la condición de solicitante de protección internacional en el momento de la presentación de la solicitud ni durante su tramitación. A tal efecto, se entenderá por solicitante de protección internacional a aquella persona extranjera que haya formulado una solicitud de protección internacional sobre la que no se haya adoptado una resolución firme en sede administrativa, y, en su caso, judicial.</a:t>
            </a:r>
          </a:p>
          <a:p>
            <a:r>
              <a:rPr lang="es-ES" sz="1400" dirty="0" smtClean="0">
                <a:solidFill>
                  <a:schemeClr val="accent1">
                    <a:lumMod val="75000"/>
                  </a:schemeClr>
                </a:solidFill>
              </a:rPr>
              <a:t>b) Haber permanecido en territorio nacional de forma continuada durante, al menos, los dos años anteriores a la presentación de dicha solicitud. A estos efectos, cuando la persona extranjera haya sido solicitante de protección internacional, no será computable el tiempo de permanencia en España durante la tramitación de la solicitud de protección internacional hasta su resolución firme en sede administrativa, y, en su caso, judicial.</a:t>
            </a:r>
          </a:p>
          <a:p>
            <a:r>
              <a:rPr lang="es-ES" sz="1400" dirty="0" smtClean="0">
                <a:solidFill>
                  <a:schemeClr val="accent1">
                    <a:lumMod val="75000"/>
                  </a:schemeClr>
                </a:solidFill>
              </a:rPr>
              <a:t>El arraigo familiar no requerirá ninguna permanencia mínima.</a:t>
            </a:r>
          </a:p>
          <a:p>
            <a:r>
              <a:rPr lang="es-ES" sz="1400" dirty="0" smtClean="0">
                <a:solidFill>
                  <a:schemeClr val="accent1">
                    <a:lumMod val="75000"/>
                  </a:schemeClr>
                </a:solidFill>
              </a:rPr>
              <a:t>c) No representar una amenaza para el orden público, seguridad o salud pública.</a:t>
            </a:r>
          </a:p>
          <a:p>
            <a:r>
              <a:rPr lang="es-ES" sz="1400" dirty="0" smtClean="0">
                <a:solidFill>
                  <a:schemeClr val="accent1">
                    <a:lumMod val="75000"/>
                  </a:schemeClr>
                </a:solidFill>
              </a:rPr>
              <a:t>d) Carecer de antecedentes penales en España y en los países donde haya residido durante los cinco últimos años anteriores a la fecha de entrada en España, por delitos previstos en el ordenamiento jurídico español.</a:t>
            </a:r>
          </a:p>
          <a:p>
            <a:r>
              <a:rPr lang="es-ES" sz="1400" dirty="0" smtClean="0">
                <a:solidFill>
                  <a:schemeClr val="accent1">
                    <a:lumMod val="75000"/>
                  </a:schemeClr>
                </a:solidFill>
              </a:rPr>
              <a:t>e) No figurar como rechazable en el espacio territorial de países con los que España tenga firmado un convenio en tal sentido.</a:t>
            </a:r>
          </a:p>
          <a:p>
            <a:r>
              <a:rPr lang="es-ES" sz="1400" dirty="0" smtClean="0">
                <a:solidFill>
                  <a:schemeClr val="accent1">
                    <a:lumMod val="75000"/>
                  </a:schemeClr>
                </a:solidFill>
              </a:rPr>
              <a:t>f) En su caso, no encontrarse dentro del plazo de compromiso de no retorno a España.</a:t>
            </a:r>
          </a:p>
          <a:p>
            <a:r>
              <a:rPr lang="es-ES" sz="1400" dirty="0" smtClean="0">
                <a:solidFill>
                  <a:schemeClr val="accent1">
                    <a:lumMod val="75000"/>
                  </a:schemeClr>
                </a:solidFill>
              </a:rPr>
              <a:t>g) Haber abonado la tasa por la tramitación del procedimiento</a:t>
            </a:r>
            <a:r>
              <a:rPr lang="es-ES" sz="1000" dirty="0" smtClean="0">
                <a:solidFill>
                  <a:schemeClr val="accent1">
                    <a:lumMod val="75000"/>
                  </a:schemeClr>
                </a:solidFill>
              </a:rPr>
              <a:t>.</a:t>
            </a:r>
            <a:endParaRPr lang="es-ES" sz="1000" dirty="0">
              <a:solidFill>
                <a:schemeClr val="accent1">
                  <a:lumMod val="75000"/>
                </a:schemeClr>
              </a:solidFill>
            </a:endParaRPr>
          </a:p>
        </p:txBody>
      </p:sp>
    </p:spTree>
    <p:extLst>
      <p:ext uri="{BB962C8B-B14F-4D97-AF65-F5344CB8AC3E}">
        <p14:creationId xmlns:p14="http://schemas.microsoft.com/office/powerpoint/2010/main" val="29232356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SOLICITANTES DE ASILO</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77500" lnSpcReduction="20000"/>
          </a:bodyPr>
          <a:lstStyle/>
          <a:p>
            <a:r>
              <a:rPr lang="es-ES" dirty="0" smtClean="0">
                <a:solidFill>
                  <a:schemeClr val="accent1">
                    <a:lumMod val="75000"/>
                  </a:schemeClr>
                </a:solidFill>
              </a:rPr>
              <a:t>El nuevo Reglamento de Extranjería introduce cambios importantes para los solicitantes de asilo, entre los que destaca una regularización transitoria destinada a facilitar su acceso a las figuras de arraigo (hasta 20/05/2026).</a:t>
            </a:r>
          </a:p>
          <a:p>
            <a:endParaRPr lang="es-ES" dirty="0" smtClean="0">
              <a:solidFill>
                <a:schemeClr val="accent1">
                  <a:lumMod val="75000"/>
                </a:schemeClr>
              </a:solidFill>
            </a:endParaRPr>
          </a:p>
          <a:p>
            <a:r>
              <a:rPr lang="es-ES" dirty="0" smtClean="0">
                <a:solidFill>
                  <a:schemeClr val="accent1">
                    <a:lumMod val="75000"/>
                  </a:schemeClr>
                </a:solidFill>
              </a:rPr>
              <a:t>Durante un plazo de un año desde la entrada en vigor del reglamento se permitirá que las personas con solicitudes de asilo denegadas puedan optar a las figuras de arraigo tras residir en España 6 meses en situación irregular. </a:t>
            </a:r>
          </a:p>
          <a:p>
            <a:endParaRPr lang="es-ES" dirty="0" smtClean="0">
              <a:solidFill>
                <a:schemeClr val="accent1">
                  <a:lumMod val="75000"/>
                </a:schemeClr>
              </a:solidFill>
            </a:endParaRPr>
          </a:p>
          <a:p>
            <a:r>
              <a:rPr lang="es-ES" dirty="0" smtClean="0">
                <a:solidFill>
                  <a:schemeClr val="accent1">
                    <a:lumMod val="75000"/>
                  </a:schemeClr>
                </a:solidFill>
              </a:rPr>
              <a:t>Para acceder a esta vía transitoria será indispensable contar con una resolución firme de denegación de la solicitud de asilo.</a:t>
            </a:r>
          </a:p>
          <a:p>
            <a:endParaRPr lang="es-ES" dirty="0" smtClean="0">
              <a:solidFill>
                <a:schemeClr val="accent1">
                  <a:lumMod val="75000"/>
                </a:schemeClr>
              </a:solidFill>
            </a:endParaRPr>
          </a:p>
          <a:p>
            <a:r>
              <a:rPr lang="es-ES" dirty="0" smtClean="0">
                <a:solidFill>
                  <a:schemeClr val="accent1">
                    <a:lumMod val="75000"/>
                  </a:schemeClr>
                </a:solidFill>
              </a:rPr>
              <a:t>Fuera de esta vía excepcional las personas con solicitudes de protección internacional denegadas deberán esperar 2 años de residencia mínima (en situación irregular) requeridos para optar a las figuras de arraigo. </a:t>
            </a:r>
            <a:endParaRPr lang="es-ES" dirty="0">
              <a:solidFill>
                <a:schemeClr val="accent1">
                  <a:lumMod val="75000"/>
                </a:schemeClr>
              </a:solidFill>
            </a:endParaRPr>
          </a:p>
        </p:txBody>
      </p:sp>
    </p:spTree>
    <p:extLst>
      <p:ext uri="{BB962C8B-B14F-4D97-AF65-F5344CB8AC3E}">
        <p14:creationId xmlns:p14="http://schemas.microsoft.com/office/powerpoint/2010/main" val="1192135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VISADOS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lnSpcReduction="10000"/>
          </a:bodyPr>
          <a:lstStyle/>
          <a:p>
            <a:r>
              <a:rPr lang="es-ES" dirty="0" smtClean="0">
                <a:solidFill>
                  <a:schemeClr val="accent1">
                    <a:lumMod val="75000"/>
                  </a:schemeClr>
                </a:solidFill>
              </a:rPr>
              <a:t>El nuevo reglamento tiene un apartado especial sobre visados, de corta y larga duración. Todas las autorizaciones iniciales van a ser de un año y las renovaciones, de cuatro. Y ya no será necesario abandonar nuestro país para obtener la residencia de larga duración después de haber tenido una temporal.</a:t>
            </a:r>
          </a:p>
          <a:p>
            <a:endParaRPr lang="es-ES" dirty="0" smtClean="0">
              <a:solidFill>
                <a:schemeClr val="accent1">
                  <a:lumMod val="75000"/>
                </a:schemeClr>
              </a:solidFill>
            </a:endParaRPr>
          </a:p>
          <a:p>
            <a:pPr marL="0" indent="0">
              <a:buNone/>
            </a:pPr>
            <a:endParaRPr lang="es-ES" dirty="0" smtClean="0">
              <a:solidFill>
                <a:schemeClr val="accent1">
                  <a:lumMod val="75000"/>
                </a:schemeClr>
              </a:solidFill>
            </a:endParaRPr>
          </a:p>
          <a:p>
            <a:r>
              <a:rPr lang="es-ES" dirty="0" smtClean="0">
                <a:solidFill>
                  <a:schemeClr val="accent1">
                    <a:lumMod val="75000"/>
                  </a:schemeClr>
                </a:solidFill>
              </a:rPr>
              <a:t>También se ha extendido a un año el visado para la búsqueda de empleo, que antes era una autorización de tres meses. Este visado permite la búsqueda de empleo en determinadas ocupaciones y ámbitos territoriales.</a:t>
            </a:r>
            <a:endParaRPr lang="es-ES" dirty="0">
              <a:solidFill>
                <a:schemeClr val="accent1">
                  <a:lumMod val="75000"/>
                </a:schemeClr>
              </a:solidFill>
            </a:endParaRPr>
          </a:p>
        </p:txBody>
      </p:sp>
    </p:spTree>
    <p:extLst>
      <p:ext uri="{BB962C8B-B14F-4D97-AF65-F5344CB8AC3E}">
        <p14:creationId xmlns:p14="http://schemas.microsoft.com/office/powerpoint/2010/main" val="1213412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MARCO LEGAL: OTRAS NORMAS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70000" lnSpcReduction="20000"/>
          </a:bodyPr>
          <a:lstStyle/>
          <a:p>
            <a:pPr marL="0" indent="0" algn="just">
              <a:buNone/>
            </a:pPr>
            <a:endParaRPr lang="es-ES" dirty="0" smtClean="0"/>
          </a:p>
          <a:p>
            <a:pPr algn="just"/>
            <a:r>
              <a:rPr lang="es-ES" dirty="0" smtClean="0">
                <a:solidFill>
                  <a:schemeClr val="accent1">
                    <a:lumMod val="75000"/>
                  </a:schemeClr>
                </a:solidFill>
              </a:rPr>
              <a:t>REAL DECRETO 240/2007, DE 16 DE FEBRERO, SOBRE ENTRADA, LIBRE CIRCULACIÓN YRESIDENCIA EN ESPAÑA DE CIUDADANOS DE LOS ESTADOS MIEMBROS DE LA UNIÓN EUROPEAY DE OTROS ESTADOS PARTE EN EL ACUERDO SOBRE EL ESPACIO ECONÓMICO EUROPEO.</a:t>
            </a:r>
          </a:p>
          <a:p>
            <a:pPr algn="just"/>
            <a:r>
              <a:rPr lang="es-ES" dirty="0" smtClean="0">
                <a:solidFill>
                  <a:schemeClr val="accent1">
                    <a:lumMod val="75000"/>
                  </a:schemeClr>
                </a:solidFill>
              </a:rPr>
              <a:t>LEY 12/2009, DE 30 DE OCTUBRE, REGULADORA DEL DERECHO DE ASILO Y DE LA PROTECCIÓNSUBSIDIARIA.</a:t>
            </a:r>
          </a:p>
          <a:p>
            <a:pPr algn="just"/>
            <a:r>
              <a:rPr lang="es-ES" dirty="0" smtClean="0">
                <a:solidFill>
                  <a:schemeClr val="accent1">
                    <a:lumMod val="75000"/>
                  </a:schemeClr>
                </a:solidFill>
              </a:rPr>
              <a:t>REAL DECRETO 865/2001, DE 20 DE JULIO, POR EL QUE SE APRUEBA EL REGLAMENTO DERECONOCIMIENTO DEL ESTATUTO DE APÁTRIDA.</a:t>
            </a:r>
          </a:p>
          <a:p>
            <a:pPr algn="just"/>
            <a:r>
              <a:rPr lang="es-ES" dirty="0" smtClean="0">
                <a:solidFill>
                  <a:schemeClr val="accent1">
                    <a:lumMod val="75000"/>
                  </a:schemeClr>
                </a:solidFill>
              </a:rPr>
              <a:t>REAL DECRETO 1325/2003, DE 24 DE OCTUBRE, POR EL QUE SE APRUEBA EL REGLAMENTOSOBRE RÉGIMEN DE PROTECCIÓN TEMPORAL EN CASO DE AFLUENCIA MASIVA DE PERSONASDESPLAZADAS. Este es un RD que fue aprobado con posterioridad al conflicto de Kosovo y debido a la gran afluencia de personas kosovares que se desplazaron a otros países, entre ellos a España.</a:t>
            </a:r>
          </a:p>
          <a:p>
            <a:pPr algn="just"/>
            <a:r>
              <a:rPr lang="es-ES" dirty="0" smtClean="0">
                <a:solidFill>
                  <a:schemeClr val="accent1">
                    <a:lumMod val="75000"/>
                  </a:schemeClr>
                </a:solidFill>
              </a:rPr>
              <a:t>Se aprobó en aplicación de una Directiva europea (2001/55/CE del Consejo, de 20 de julio de 2001) que regula la protección temporal de personas desplazadas en caso de afluencia masiva</a:t>
            </a:r>
            <a:r>
              <a:rPr lang="es-ES" dirty="0" smtClean="0"/>
              <a:t>.</a:t>
            </a:r>
            <a:endParaRPr lang="es-ES" dirty="0"/>
          </a:p>
        </p:txBody>
      </p:sp>
    </p:spTree>
    <p:extLst>
      <p:ext uri="{BB962C8B-B14F-4D97-AF65-F5344CB8AC3E}">
        <p14:creationId xmlns:p14="http://schemas.microsoft.com/office/powerpoint/2010/main" val="9406386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REAGRUPACIÓN FAMILIAR</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lnSpcReduction="10000"/>
          </a:bodyPr>
          <a:lstStyle/>
          <a:p>
            <a:r>
              <a:rPr lang="es-ES" dirty="0" smtClean="0">
                <a:solidFill>
                  <a:schemeClr val="accent1">
                    <a:lumMod val="75000"/>
                  </a:schemeClr>
                </a:solidFill>
              </a:rPr>
              <a:t>Se ha creado una autorización de residencia para familiares de ciudadanos españoles, en cuyo caso se amplía la edad de los hijos hasta los 26 años (antes 21), y se contempla la posibilidad de incluir a las parejas no registradas formalmente que puedan acreditar una relación afectiva análoga.</a:t>
            </a:r>
          </a:p>
          <a:p>
            <a:endParaRPr lang="es-ES" dirty="0" smtClean="0"/>
          </a:p>
          <a:p>
            <a:r>
              <a:rPr lang="es-ES" dirty="0" smtClean="0">
                <a:solidFill>
                  <a:schemeClr val="accent1">
                    <a:lumMod val="75000"/>
                  </a:schemeClr>
                </a:solidFill>
              </a:rPr>
              <a:t>La mayoría de las personas que se van a beneficiar de esta medida son personas que han obtenido la nacionalidad española en los últimos años y pueden traerse a su familia. También se amplía el concepto de familiar reagrupado a los hijos y progenitores de víctimas de trata, violencia sexual o de género.</a:t>
            </a:r>
            <a:endParaRPr lang="es-ES" dirty="0">
              <a:solidFill>
                <a:schemeClr val="accent1">
                  <a:lumMod val="75000"/>
                </a:schemeClr>
              </a:solidFill>
            </a:endParaRPr>
          </a:p>
        </p:txBody>
      </p:sp>
    </p:spTree>
    <p:extLst>
      <p:ext uri="{BB962C8B-B14F-4D97-AF65-F5344CB8AC3E}">
        <p14:creationId xmlns:p14="http://schemas.microsoft.com/office/powerpoint/2010/main" val="22879293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TRABAJADORES DE TEMPORADA</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lstStyle/>
          <a:p>
            <a:r>
              <a:rPr lang="es-ES" dirty="0">
                <a:solidFill>
                  <a:schemeClr val="accent1">
                    <a:lumMod val="75000"/>
                  </a:schemeClr>
                </a:solidFill>
              </a:rPr>
              <a:t>S</a:t>
            </a:r>
            <a:r>
              <a:rPr lang="es-ES" dirty="0" smtClean="0">
                <a:solidFill>
                  <a:schemeClr val="accent1">
                    <a:lumMod val="75000"/>
                  </a:schemeClr>
                </a:solidFill>
              </a:rPr>
              <a:t>e ha creado una autorización específica de residencia y trabajo que facilita la contratación tanto a nivel individual como colectivo. Además, se mejora la protección de los derechos de los trabajadores, ya que deberán tener información concreta y escrita de sus condiciones laborales, de estancia y demás gastos.</a:t>
            </a:r>
            <a:endParaRPr lang="es-ES" dirty="0">
              <a:solidFill>
                <a:schemeClr val="accent1">
                  <a:lumMod val="75000"/>
                </a:schemeClr>
              </a:solidFill>
            </a:endParaRPr>
          </a:p>
        </p:txBody>
      </p:sp>
    </p:spTree>
    <p:extLst>
      <p:ext uri="{BB962C8B-B14F-4D97-AF65-F5344CB8AC3E}">
        <p14:creationId xmlns:p14="http://schemas.microsoft.com/office/powerpoint/2010/main" val="3669126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b="1" dirty="0" smtClean="0">
                <a:solidFill>
                  <a:schemeClr val="accent1">
                    <a:lumMod val="75000"/>
                  </a:schemeClr>
                </a:solidFill>
                <a:latin typeface="+mn-lt"/>
              </a:rPr>
              <a:t>DEFINICIÓN DE EXTRANJERO </a:t>
            </a:r>
            <a:br>
              <a:rPr lang="es-ES" b="1" dirty="0" smtClean="0">
                <a:solidFill>
                  <a:schemeClr val="accent1">
                    <a:lumMod val="75000"/>
                  </a:schemeClr>
                </a:solidFill>
                <a:latin typeface="+mn-lt"/>
              </a:rPr>
            </a:br>
            <a:r>
              <a:rPr lang="es-ES" dirty="0" smtClean="0">
                <a:solidFill>
                  <a:schemeClr val="accent1">
                    <a:lumMod val="75000"/>
                  </a:schemeClr>
                </a:solidFill>
                <a:latin typeface="+mn-lt"/>
              </a:rPr>
              <a:t>L.O. 4/2000 </a:t>
            </a:r>
            <a:r>
              <a:rPr lang="es-ES" sz="3100" dirty="0" smtClean="0">
                <a:solidFill>
                  <a:schemeClr val="accent1">
                    <a:lumMod val="75000"/>
                  </a:schemeClr>
                </a:solidFill>
                <a:latin typeface="+mn-lt"/>
              </a:rPr>
              <a:t>DE 11 DE ENERO, SOBRE DERECHOS Y LIBERTADES DE LOS EXTRANJEROS ENESPAÑA Y SU INTEGRACIÓN SOCIAL</a:t>
            </a:r>
            <a:endParaRPr lang="es-ES" sz="3100" dirty="0">
              <a:solidFill>
                <a:schemeClr val="accent1">
                  <a:lumMod val="75000"/>
                </a:schemeClr>
              </a:solidFill>
              <a:latin typeface="+mn-lt"/>
            </a:endParaRPr>
          </a:p>
        </p:txBody>
      </p:sp>
      <p:sp>
        <p:nvSpPr>
          <p:cNvPr id="3" name="Marcador de contenido 2"/>
          <p:cNvSpPr>
            <a:spLocks noGrp="1"/>
          </p:cNvSpPr>
          <p:nvPr>
            <p:ph idx="1"/>
          </p:nvPr>
        </p:nvSpPr>
        <p:spPr/>
        <p:txBody>
          <a:bodyPr/>
          <a:lstStyle/>
          <a:p>
            <a:endParaRPr lang="es-ES" dirty="0"/>
          </a:p>
        </p:txBody>
      </p:sp>
      <p:sp>
        <p:nvSpPr>
          <p:cNvPr id="4" name="Rectángulo 3"/>
          <p:cNvSpPr/>
          <p:nvPr/>
        </p:nvSpPr>
        <p:spPr>
          <a:xfrm>
            <a:off x="1556238" y="2967335"/>
            <a:ext cx="7587762" cy="1323439"/>
          </a:xfrm>
          <a:prstGeom prst="rect">
            <a:avLst/>
          </a:prstGeom>
        </p:spPr>
        <p:txBody>
          <a:bodyPr wrap="square">
            <a:spAutoFit/>
          </a:bodyPr>
          <a:lstStyle/>
          <a:p>
            <a:r>
              <a:rPr lang="es-ES" sz="4000" b="1" dirty="0" smtClean="0">
                <a:solidFill>
                  <a:schemeClr val="accent1">
                    <a:lumMod val="75000"/>
                  </a:schemeClr>
                </a:solidFill>
              </a:rPr>
              <a:t>EXTRANJERO: </a:t>
            </a:r>
            <a:r>
              <a:rPr lang="es-ES" sz="4000" dirty="0" smtClean="0">
                <a:solidFill>
                  <a:schemeClr val="accent1">
                    <a:lumMod val="75000"/>
                  </a:schemeClr>
                </a:solidFill>
              </a:rPr>
              <a:t>Toda persona que no tiene la nacionalidad española.</a:t>
            </a:r>
            <a:endParaRPr lang="es-ES" sz="4000" dirty="0">
              <a:solidFill>
                <a:schemeClr val="accent1">
                  <a:lumMod val="75000"/>
                </a:schemeClr>
              </a:solidFill>
            </a:endParaRPr>
          </a:p>
        </p:txBody>
      </p:sp>
    </p:spTree>
    <p:extLst>
      <p:ext uri="{BB962C8B-B14F-4D97-AF65-F5344CB8AC3E}">
        <p14:creationId xmlns:p14="http://schemas.microsoft.com/office/powerpoint/2010/main" val="3243624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MOTIVOS DE LLEGADA A ESPAÑA</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lstStyle/>
          <a:p>
            <a:r>
              <a:rPr lang="es-ES" dirty="0" smtClean="0">
                <a:solidFill>
                  <a:schemeClr val="accent1">
                    <a:lumMod val="75000"/>
                  </a:schemeClr>
                </a:solidFill>
              </a:rPr>
              <a:t>Turismo</a:t>
            </a:r>
          </a:p>
          <a:p>
            <a:r>
              <a:rPr lang="es-ES" dirty="0" smtClean="0">
                <a:solidFill>
                  <a:schemeClr val="accent1">
                    <a:lumMod val="75000"/>
                  </a:schemeClr>
                </a:solidFill>
              </a:rPr>
              <a:t>Negocios</a:t>
            </a:r>
          </a:p>
          <a:p>
            <a:r>
              <a:rPr lang="es-ES" dirty="0" smtClean="0">
                <a:solidFill>
                  <a:schemeClr val="accent1">
                    <a:lumMod val="75000"/>
                  </a:schemeClr>
                </a:solidFill>
              </a:rPr>
              <a:t>Estudios</a:t>
            </a:r>
          </a:p>
          <a:p>
            <a:r>
              <a:rPr lang="es-ES" dirty="0" smtClean="0">
                <a:solidFill>
                  <a:schemeClr val="accent1">
                    <a:lumMod val="75000"/>
                  </a:schemeClr>
                </a:solidFill>
              </a:rPr>
              <a:t>Guerras y conflictos armados</a:t>
            </a:r>
            <a:endParaRPr lang="es-ES" dirty="0">
              <a:solidFill>
                <a:schemeClr val="accent1">
                  <a:lumMod val="75000"/>
                </a:schemeClr>
              </a:solidFill>
            </a:endParaRPr>
          </a:p>
        </p:txBody>
      </p:sp>
    </p:spTree>
    <p:extLst>
      <p:ext uri="{BB962C8B-B14F-4D97-AF65-F5344CB8AC3E}">
        <p14:creationId xmlns:p14="http://schemas.microsoft.com/office/powerpoint/2010/main" val="3255808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smtClean="0">
                <a:solidFill>
                  <a:schemeClr val="accent1">
                    <a:lumMod val="75000"/>
                  </a:schemeClr>
                </a:solidFill>
                <a:latin typeface="+mn-lt"/>
              </a:rPr>
              <a:t>VISADOS</a:t>
            </a:r>
            <a:br>
              <a:rPr lang="es-ES" sz="2800" b="1" dirty="0" smtClean="0">
                <a:solidFill>
                  <a:schemeClr val="accent1">
                    <a:lumMod val="75000"/>
                  </a:schemeClr>
                </a:solidFill>
                <a:latin typeface="+mn-lt"/>
              </a:rPr>
            </a:br>
            <a:r>
              <a:rPr lang="es-ES" sz="2800" b="1" dirty="0" smtClean="0">
                <a:solidFill>
                  <a:schemeClr val="accent1">
                    <a:lumMod val="75000"/>
                  </a:schemeClr>
                </a:solidFill>
                <a:latin typeface="+mn-lt"/>
              </a:rPr>
              <a:t>ARTICULO 25 BIS DE LA LOEX</a:t>
            </a:r>
            <a:r>
              <a:rPr lang="es-ES" sz="2800" b="1" dirty="0" smtClean="0"/>
              <a:t/>
            </a:r>
            <a:br>
              <a:rPr lang="es-ES" sz="2800" b="1" dirty="0" smtClean="0"/>
            </a:br>
            <a:endParaRPr lang="es-ES" sz="2800" b="1" dirty="0"/>
          </a:p>
        </p:txBody>
      </p:sp>
      <p:sp>
        <p:nvSpPr>
          <p:cNvPr id="3" name="Marcador de contenido 2"/>
          <p:cNvSpPr>
            <a:spLocks noGrp="1"/>
          </p:cNvSpPr>
          <p:nvPr>
            <p:ph idx="1"/>
          </p:nvPr>
        </p:nvSpPr>
        <p:spPr/>
        <p:txBody>
          <a:bodyPr>
            <a:normAutofit fontScale="92500" lnSpcReduction="10000"/>
          </a:bodyPr>
          <a:lstStyle/>
          <a:p>
            <a:pPr marL="0" indent="0" algn="just">
              <a:buNone/>
            </a:pPr>
            <a:r>
              <a:rPr lang="es-ES" dirty="0" smtClean="0">
                <a:solidFill>
                  <a:schemeClr val="accent1">
                    <a:lumMod val="75000"/>
                  </a:schemeClr>
                </a:solidFill>
              </a:rPr>
              <a:t>a) </a:t>
            </a:r>
            <a:r>
              <a:rPr lang="es-ES" b="1" dirty="0" smtClean="0">
                <a:solidFill>
                  <a:schemeClr val="accent1">
                    <a:lumMod val="75000"/>
                  </a:schemeClr>
                </a:solidFill>
              </a:rPr>
              <a:t>VISADO DE TRÁNSITO </a:t>
            </a:r>
            <a:r>
              <a:rPr lang="es-ES" dirty="0" smtClean="0">
                <a:solidFill>
                  <a:schemeClr val="accent1">
                    <a:lumMod val="75000"/>
                  </a:schemeClr>
                </a:solidFill>
              </a:rPr>
              <a:t>para transitar por la zona de tránsito internacional de un aeropuerto español o para atravesar el territorio español.</a:t>
            </a:r>
          </a:p>
          <a:p>
            <a:pPr marL="0" indent="0" algn="just">
              <a:buNone/>
            </a:pPr>
            <a:r>
              <a:rPr lang="es-ES" dirty="0" smtClean="0">
                <a:solidFill>
                  <a:schemeClr val="accent1">
                    <a:lumMod val="75000"/>
                  </a:schemeClr>
                </a:solidFill>
              </a:rPr>
              <a:t>b) </a:t>
            </a:r>
            <a:r>
              <a:rPr lang="es-ES" b="1" dirty="0" smtClean="0">
                <a:solidFill>
                  <a:schemeClr val="accent1">
                    <a:lumMod val="75000"/>
                  </a:schemeClr>
                </a:solidFill>
              </a:rPr>
              <a:t>VISADO DE ESTANCIA </a:t>
            </a:r>
            <a:r>
              <a:rPr lang="es-ES" dirty="0" smtClean="0">
                <a:solidFill>
                  <a:schemeClr val="accent1">
                    <a:lumMod val="75000"/>
                  </a:schemeClr>
                </a:solidFill>
              </a:rPr>
              <a:t>para una estancia ininterrumpida o estancias sucesivas por un período total que no exceda de 90 días por semestre a partir de la fecha de la primera entrada.</a:t>
            </a:r>
          </a:p>
          <a:p>
            <a:pPr marL="0" indent="0" algn="just">
              <a:buNone/>
            </a:pPr>
            <a:r>
              <a:rPr lang="es-ES" dirty="0" smtClean="0">
                <a:solidFill>
                  <a:schemeClr val="accent1">
                    <a:lumMod val="75000"/>
                  </a:schemeClr>
                </a:solidFill>
              </a:rPr>
              <a:t>c) </a:t>
            </a:r>
            <a:r>
              <a:rPr lang="es-ES" b="1" dirty="0" smtClean="0">
                <a:solidFill>
                  <a:schemeClr val="accent1">
                    <a:lumMod val="75000"/>
                  </a:schemeClr>
                </a:solidFill>
              </a:rPr>
              <a:t>VISADO DE RESIDENCIA, </a:t>
            </a:r>
            <a:r>
              <a:rPr lang="es-ES" dirty="0" smtClean="0">
                <a:solidFill>
                  <a:schemeClr val="accent1">
                    <a:lumMod val="75000"/>
                  </a:schemeClr>
                </a:solidFill>
              </a:rPr>
              <a:t>para residir sin ejercer actividad laboral o profesional.</a:t>
            </a:r>
          </a:p>
          <a:p>
            <a:pPr marL="0" indent="0" algn="just">
              <a:buNone/>
            </a:pPr>
            <a:r>
              <a:rPr lang="es-ES" dirty="0" smtClean="0">
                <a:solidFill>
                  <a:schemeClr val="accent1">
                    <a:lumMod val="75000"/>
                  </a:schemeClr>
                </a:solidFill>
              </a:rPr>
              <a:t>d) </a:t>
            </a:r>
            <a:r>
              <a:rPr lang="es-ES" b="1" dirty="0" smtClean="0">
                <a:solidFill>
                  <a:schemeClr val="accent1">
                    <a:lumMod val="75000"/>
                  </a:schemeClr>
                </a:solidFill>
              </a:rPr>
              <a:t>VISADO DE RESIDENCIA Y TRABAJO, </a:t>
            </a:r>
            <a:r>
              <a:rPr lang="es-ES" dirty="0" smtClean="0">
                <a:solidFill>
                  <a:schemeClr val="accent1">
                    <a:lumMod val="75000"/>
                  </a:schemeClr>
                </a:solidFill>
              </a:rPr>
              <a:t>para la entrada y estancia por un período máximo de tres meses y para el comienzo, en ese plazo, de la actividad laboral o profesional para la que hubiera sido previamente autorizado.</a:t>
            </a:r>
            <a:endParaRPr lang="es-ES" dirty="0">
              <a:solidFill>
                <a:schemeClr val="accent1">
                  <a:lumMod val="75000"/>
                </a:schemeClr>
              </a:solidFill>
            </a:endParaRPr>
          </a:p>
        </p:txBody>
      </p:sp>
      <p:sp>
        <p:nvSpPr>
          <p:cNvPr id="4" name="Rectángulo 3"/>
          <p:cNvSpPr/>
          <p:nvPr/>
        </p:nvSpPr>
        <p:spPr>
          <a:xfrm>
            <a:off x="3048000" y="1305342"/>
            <a:ext cx="6096000" cy="369332"/>
          </a:xfrm>
          <a:prstGeom prst="rect">
            <a:avLst/>
          </a:prstGeom>
        </p:spPr>
        <p:txBody>
          <a:bodyPr>
            <a:spAutoFit/>
          </a:bodyPr>
          <a:lstStyle/>
          <a:p>
            <a:r>
              <a:rPr lang="es-ES" dirty="0" smtClean="0"/>
              <a:t>.</a:t>
            </a:r>
            <a:endParaRPr lang="es-ES" dirty="0"/>
          </a:p>
        </p:txBody>
      </p:sp>
    </p:spTree>
    <p:extLst>
      <p:ext uri="{BB962C8B-B14F-4D97-AF65-F5344CB8AC3E}">
        <p14:creationId xmlns:p14="http://schemas.microsoft.com/office/powerpoint/2010/main" val="224121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solidFill>
                  <a:schemeClr val="accent1">
                    <a:lumMod val="75000"/>
                  </a:schemeClr>
                </a:solidFill>
                <a:latin typeface="+mn-lt"/>
              </a:rPr>
              <a:t>VISADOS</a:t>
            </a:r>
            <a:r>
              <a:rPr lang="es-ES" dirty="0" smtClean="0">
                <a:latin typeface="+mn-lt"/>
              </a:rPr>
              <a:t/>
            </a:r>
            <a:br>
              <a:rPr lang="es-ES" dirty="0" smtClean="0">
                <a:latin typeface="+mn-lt"/>
              </a:rPr>
            </a:br>
            <a:endParaRPr lang="es-ES" dirty="0">
              <a:latin typeface="+mn-lt"/>
            </a:endParaRPr>
          </a:p>
        </p:txBody>
      </p:sp>
      <p:sp>
        <p:nvSpPr>
          <p:cNvPr id="3" name="Marcador de contenido 2"/>
          <p:cNvSpPr>
            <a:spLocks noGrp="1"/>
          </p:cNvSpPr>
          <p:nvPr>
            <p:ph idx="1"/>
          </p:nvPr>
        </p:nvSpPr>
        <p:spPr/>
        <p:txBody>
          <a:bodyPr>
            <a:normAutofit fontScale="92500" lnSpcReduction="10000"/>
          </a:bodyPr>
          <a:lstStyle/>
          <a:p>
            <a:pPr marL="0" indent="0">
              <a:buNone/>
            </a:pPr>
            <a:r>
              <a:rPr lang="es-ES" dirty="0" smtClean="0">
                <a:solidFill>
                  <a:schemeClr val="accent1">
                    <a:lumMod val="75000"/>
                  </a:schemeClr>
                </a:solidFill>
              </a:rPr>
              <a:t>e) </a:t>
            </a:r>
            <a:r>
              <a:rPr lang="es-ES" b="1" dirty="0" smtClean="0">
                <a:solidFill>
                  <a:schemeClr val="accent1">
                    <a:lumMod val="75000"/>
                  </a:schemeClr>
                </a:solidFill>
              </a:rPr>
              <a:t>VISADO DE RESIDENCIA Y TRABAJO DE TEMPORADA</a:t>
            </a:r>
            <a:r>
              <a:rPr lang="es-ES" dirty="0" smtClean="0">
                <a:solidFill>
                  <a:schemeClr val="accent1">
                    <a:lumMod val="75000"/>
                  </a:schemeClr>
                </a:solidFill>
              </a:rPr>
              <a:t>, que habilita para trabajar por cuenta ajena hasta nueve meses en un período de doce meses consecutivos.</a:t>
            </a:r>
          </a:p>
          <a:p>
            <a:pPr marL="0" indent="0">
              <a:buNone/>
            </a:pPr>
            <a:r>
              <a:rPr lang="es-ES" dirty="0" smtClean="0">
                <a:solidFill>
                  <a:schemeClr val="accent1">
                    <a:lumMod val="75000"/>
                  </a:schemeClr>
                </a:solidFill>
              </a:rPr>
              <a:t>f) </a:t>
            </a:r>
            <a:r>
              <a:rPr lang="es-ES" b="1" dirty="0" smtClean="0">
                <a:solidFill>
                  <a:schemeClr val="accent1">
                    <a:lumMod val="75000"/>
                  </a:schemeClr>
                </a:solidFill>
              </a:rPr>
              <a:t>VISADO DE ESTUDIOS</a:t>
            </a:r>
            <a:r>
              <a:rPr lang="es-ES" dirty="0" smtClean="0">
                <a:solidFill>
                  <a:schemeClr val="accent1">
                    <a:lumMod val="75000"/>
                  </a:schemeClr>
                </a:solidFill>
              </a:rPr>
              <a:t>, para la realización de cursos, estudios, trabajos de investigación o formación, intercambio de alumnos, prácticas no laborales o servicios de voluntariado, no remunerados laboralmente.</a:t>
            </a:r>
          </a:p>
          <a:p>
            <a:pPr marL="0" indent="0">
              <a:buNone/>
            </a:pPr>
            <a:r>
              <a:rPr lang="es-ES" dirty="0" smtClean="0">
                <a:solidFill>
                  <a:schemeClr val="accent1">
                    <a:lumMod val="75000"/>
                  </a:schemeClr>
                </a:solidFill>
              </a:rPr>
              <a:t>g) </a:t>
            </a:r>
            <a:r>
              <a:rPr lang="es-ES" b="1" dirty="0" smtClean="0">
                <a:solidFill>
                  <a:schemeClr val="accent1">
                    <a:lumMod val="75000"/>
                  </a:schemeClr>
                </a:solidFill>
              </a:rPr>
              <a:t>VISADO DE INVESTIGACIÓN, </a:t>
            </a:r>
            <a:r>
              <a:rPr lang="es-ES" dirty="0" smtClean="0">
                <a:solidFill>
                  <a:schemeClr val="accent1">
                    <a:lumMod val="75000"/>
                  </a:schemeClr>
                </a:solidFill>
              </a:rPr>
              <a:t>para realizar proyectos de investigación en el marco de un convenio de acogida firmado con un organismo de investigación.</a:t>
            </a:r>
          </a:p>
          <a:p>
            <a:pPr marL="0" indent="0">
              <a:buNone/>
            </a:pPr>
            <a:r>
              <a:rPr lang="es-ES" dirty="0" smtClean="0">
                <a:solidFill>
                  <a:schemeClr val="accent1">
                    <a:lumMod val="75000"/>
                  </a:schemeClr>
                </a:solidFill>
              </a:rPr>
              <a:t>h)</a:t>
            </a:r>
            <a:r>
              <a:rPr lang="es-ES" b="1" dirty="0" smtClean="0">
                <a:solidFill>
                  <a:schemeClr val="accent1">
                    <a:lumMod val="75000"/>
                  </a:schemeClr>
                </a:solidFill>
              </a:rPr>
              <a:t>VISADOS DE LA LEY DE EMPRENDORES </a:t>
            </a:r>
            <a:r>
              <a:rPr lang="es-ES" dirty="0" smtClean="0">
                <a:solidFill>
                  <a:schemeClr val="accent1">
                    <a:lumMod val="75000"/>
                  </a:schemeClr>
                </a:solidFill>
              </a:rPr>
              <a:t>(Ley 14/2013 de 27 de septiembre de apoyo a los emprendedores y su internacionalización, modificada por Ley 25/2015) (inversores, adquisición inmueble, emprendedor).</a:t>
            </a:r>
            <a:endParaRPr lang="es-ES" dirty="0">
              <a:solidFill>
                <a:schemeClr val="accent1">
                  <a:lumMod val="75000"/>
                </a:schemeClr>
              </a:solidFill>
            </a:endParaRPr>
          </a:p>
        </p:txBody>
      </p:sp>
    </p:spTree>
    <p:extLst>
      <p:ext uri="{BB962C8B-B14F-4D97-AF65-F5344CB8AC3E}">
        <p14:creationId xmlns:p14="http://schemas.microsoft.com/office/powerpoint/2010/main" val="260591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ENTRADA EN ESPAÑA: REQUISITOS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a:bodyPr>
          <a:lstStyle/>
          <a:p>
            <a:pPr algn="just"/>
            <a:r>
              <a:rPr lang="es-ES" dirty="0" smtClean="0">
                <a:solidFill>
                  <a:schemeClr val="accent1">
                    <a:lumMod val="75000"/>
                  </a:schemeClr>
                </a:solidFill>
              </a:rPr>
              <a:t>Entrada por los puestos habilitados.</a:t>
            </a:r>
          </a:p>
          <a:p>
            <a:pPr algn="just"/>
            <a:r>
              <a:rPr lang="es-ES" dirty="0" smtClean="0">
                <a:solidFill>
                  <a:schemeClr val="accent1">
                    <a:lumMod val="75000"/>
                  </a:schemeClr>
                </a:solidFill>
              </a:rPr>
              <a:t>Tener pasaporte o título de viaje (fecha validez de al menos 3 meses desde la fecha prevista de salida del espacio </a:t>
            </a:r>
            <a:r>
              <a:rPr lang="es-ES" dirty="0" err="1" smtClean="0">
                <a:solidFill>
                  <a:schemeClr val="accent1">
                    <a:lumMod val="75000"/>
                  </a:schemeClr>
                </a:solidFill>
              </a:rPr>
              <a:t>Schengen</a:t>
            </a:r>
            <a:r>
              <a:rPr lang="es-ES" dirty="0" smtClean="0">
                <a:solidFill>
                  <a:schemeClr val="accent1">
                    <a:lumMod val="75000"/>
                  </a:schemeClr>
                </a:solidFill>
              </a:rPr>
              <a:t>).</a:t>
            </a:r>
          </a:p>
          <a:p>
            <a:pPr algn="just"/>
            <a:r>
              <a:rPr lang="es-ES" dirty="0" smtClean="0">
                <a:solidFill>
                  <a:schemeClr val="accent1">
                    <a:lumMod val="75000"/>
                  </a:schemeClr>
                </a:solidFill>
              </a:rPr>
              <a:t>Tener visado salvo supuestos exentos para estancia. Reglamento (UE) 2018/1806 por el que se establecen la lista de terceros países cuyos nacionales están sometidos a la obligación de visado para cruzar las fronteras exteriores y la lista de terceros países cuyos nacionales están exentos de esa obligación. </a:t>
            </a:r>
          </a:p>
          <a:p>
            <a:pPr marL="0" indent="0" algn="just">
              <a:buNone/>
            </a:pPr>
            <a:r>
              <a:rPr lang="es-ES" dirty="0" smtClean="0">
                <a:solidFill>
                  <a:schemeClr val="accent1">
                    <a:lumMod val="75000"/>
                  </a:schemeClr>
                </a:solidFill>
              </a:rPr>
              <a:t>• No estar sujeto a prohibiciones expresas ni orden de expulsión ni prohibición de entrada.</a:t>
            </a:r>
            <a:endParaRPr lang="es-ES" dirty="0">
              <a:solidFill>
                <a:schemeClr val="accent1">
                  <a:lumMod val="75000"/>
                </a:schemeClr>
              </a:solidFill>
            </a:endParaRPr>
          </a:p>
        </p:txBody>
      </p:sp>
    </p:spTree>
    <p:extLst>
      <p:ext uri="{BB962C8B-B14F-4D97-AF65-F5344CB8AC3E}">
        <p14:creationId xmlns:p14="http://schemas.microsoft.com/office/powerpoint/2010/main" val="3215261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smtClean="0">
                <a:solidFill>
                  <a:schemeClr val="accent1">
                    <a:lumMod val="75000"/>
                  </a:schemeClr>
                </a:solidFill>
                <a:latin typeface="+mn-lt"/>
              </a:rPr>
              <a:t>LA ENTRADA EN ESPAÑA: REQUISITOS</a:t>
            </a:r>
            <a:endParaRPr lang="es-ES" b="1" dirty="0">
              <a:solidFill>
                <a:schemeClr val="accent1">
                  <a:lumMod val="75000"/>
                </a:schemeClr>
              </a:solidFill>
              <a:latin typeface="+mn-lt"/>
            </a:endParaRPr>
          </a:p>
        </p:txBody>
      </p:sp>
      <p:sp>
        <p:nvSpPr>
          <p:cNvPr id="3" name="Marcador de contenido 2"/>
          <p:cNvSpPr>
            <a:spLocks noGrp="1"/>
          </p:cNvSpPr>
          <p:nvPr>
            <p:ph idx="1"/>
          </p:nvPr>
        </p:nvSpPr>
        <p:spPr/>
        <p:txBody>
          <a:bodyPr>
            <a:normAutofit fontScale="62500" lnSpcReduction="20000"/>
          </a:bodyPr>
          <a:lstStyle/>
          <a:p>
            <a:pPr marL="0" indent="0">
              <a:buNone/>
            </a:pPr>
            <a:r>
              <a:rPr lang="es-ES" b="1" dirty="0" smtClean="0">
                <a:solidFill>
                  <a:schemeClr val="accent1">
                    <a:lumMod val="75000"/>
                  </a:schemeClr>
                </a:solidFill>
              </a:rPr>
              <a:t>Justificar objeto y condiciones de la estancia.</a:t>
            </a:r>
          </a:p>
          <a:p>
            <a:r>
              <a:rPr lang="es-ES" dirty="0" smtClean="0">
                <a:solidFill>
                  <a:schemeClr val="accent1">
                    <a:lumMod val="75000"/>
                  </a:schemeClr>
                </a:solidFill>
              </a:rPr>
              <a:t>En caso de viaje turístico:</a:t>
            </a:r>
          </a:p>
          <a:p>
            <a:pPr lvl="1"/>
            <a:r>
              <a:rPr lang="es-ES" dirty="0" smtClean="0">
                <a:solidFill>
                  <a:schemeClr val="accent1">
                    <a:lumMod val="75000"/>
                  </a:schemeClr>
                </a:solidFill>
              </a:rPr>
              <a:t>Documento justificativo del establecimiento de hospedaje (reserva) o, si se hospeda en domicilio particular, carta de invitación del particular (Se solicita en las Comisarías de la Policía Nacional del lugar de residencia del invitante(Orden PRE/1283/2007), o confirmación de la reserva de un viaje organizado.</a:t>
            </a:r>
          </a:p>
          <a:p>
            <a:r>
              <a:rPr lang="es-ES" dirty="0" smtClean="0">
                <a:solidFill>
                  <a:schemeClr val="accent1">
                    <a:lumMod val="75000"/>
                  </a:schemeClr>
                </a:solidFill>
              </a:rPr>
              <a:t>En caso de viajes de carácter profesional:</a:t>
            </a:r>
          </a:p>
          <a:p>
            <a:pPr lvl="1"/>
            <a:r>
              <a:rPr lang="es-ES" dirty="0" smtClean="0">
                <a:solidFill>
                  <a:schemeClr val="accent1">
                    <a:lumMod val="75000"/>
                  </a:schemeClr>
                </a:solidFill>
              </a:rPr>
              <a:t>La invitación de una empresa o de una autoridad para participar en reuniones de carácter comercial, industrial o vinculadas a la actividad, Documentos de los que se desprenda que existen relaciones comerciales o vinculadas a la actividad, o Tarjetas de acceso a ferias y congresos.</a:t>
            </a:r>
          </a:p>
          <a:p>
            <a:r>
              <a:rPr lang="es-ES" dirty="0" smtClean="0">
                <a:solidFill>
                  <a:schemeClr val="accent1">
                    <a:lumMod val="75000"/>
                  </a:schemeClr>
                </a:solidFill>
              </a:rPr>
              <a:t>En caso de viajes por otros motivos:</a:t>
            </a:r>
          </a:p>
          <a:p>
            <a:pPr lvl="1"/>
            <a:r>
              <a:rPr lang="es-ES" dirty="0" smtClean="0">
                <a:solidFill>
                  <a:schemeClr val="accent1">
                    <a:lumMod val="75000"/>
                  </a:schemeClr>
                </a:solidFill>
              </a:rPr>
              <a:t>Invitaciones, reservas o programas.</a:t>
            </a:r>
          </a:p>
          <a:p>
            <a:pPr lvl="1"/>
            <a:r>
              <a:rPr lang="es-ES" dirty="0" smtClean="0">
                <a:solidFill>
                  <a:schemeClr val="accent1">
                    <a:lumMod val="75000"/>
                  </a:schemeClr>
                </a:solidFill>
              </a:rPr>
              <a:t>Certificados de participación en eventos relacionados con el viaje, tarjetas de entrada o recibos.• Acreditar medios de vida suficientes : (Orden PRE/1282/2007, de 10 de mayo de 2007)</a:t>
            </a:r>
          </a:p>
          <a:p>
            <a:r>
              <a:rPr lang="es-ES" dirty="0" smtClean="0">
                <a:solidFill>
                  <a:schemeClr val="accent1">
                    <a:lumMod val="75000"/>
                  </a:schemeClr>
                </a:solidFill>
              </a:rPr>
              <a:t>Actualmente, la cantidad mínima a acreditar es de 108 euros por persona y día, con un mínimo de 972 euros o su equivalente legal en moneda extranjera (con efectos desde el 1 de enero de2023).</a:t>
            </a:r>
          </a:p>
          <a:p>
            <a:r>
              <a:rPr lang="es-ES" dirty="0" smtClean="0">
                <a:solidFill>
                  <a:schemeClr val="accent1">
                    <a:lumMod val="75000"/>
                  </a:schemeClr>
                </a:solidFill>
              </a:rPr>
              <a:t>Mediante dinero en efectivo, cheques de viaje, tarjetas de crédito, acompañadas de extractos del banco o libreta bancaria).</a:t>
            </a:r>
          </a:p>
          <a:p>
            <a:r>
              <a:rPr lang="es-ES" dirty="0" smtClean="0">
                <a:solidFill>
                  <a:schemeClr val="accent1">
                    <a:lumMod val="75000"/>
                  </a:schemeClr>
                </a:solidFill>
              </a:rPr>
              <a:t>Billete de ida/vuelta o circuito turístico.</a:t>
            </a:r>
            <a:endParaRPr lang="es-ES" dirty="0">
              <a:solidFill>
                <a:schemeClr val="accent1">
                  <a:lumMod val="75000"/>
                </a:schemeClr>
              </a:solidFill>
            </a:endParaRPr>
          </a:p>
        </p:txBody>
      </p:sp>
    </p:spTree>
    <p:extLst>
      <p:ext uri="{BB962C8B-B14F-4D97-AF65-F5344CB8AC3E}">
        <p14:creationId xmlns:p14="http://schemas.microsoft.com/office/powerpoint/2010/main" val="24020319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1024</TotalTime>
  <Words>3661</Words>
  <Application>Microsoft Office PowerPoint</Application>
  <PresentationFormat>Panorámica</PresentationFormat>
  <Paragraphs>194</Paragraphs>
  <Slides>31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31</vt:i4>
      </vt:variant>
    </vt:vector>
  </HeadingPairs>
  <TitlesOfParts>
    <vt:vector size="35" baseType="lpstr">
      <vt:lpstr>Arial</vt:lpstr>
      <vt:lpstr>Calibri</vt:lpstr>
      <vt:lpstr>Calibri Light</vt:lpstr>
      <vt:lpstr>Tema de Office</vt:lpstr>
      <vt:lpstr>INTERVENCIÓN CON PERSONAS MIGRANTES Y SOLICITANTES DE PROTECCIÓN INTERNACIONAL</vt:lpstr>
      <vt:lpstr>MARCO LEGAL </vt:lpstr>
      <vt:lpstr>MARCO LEGAL: OTRAS NORMAS</vt:lpstr>
      <vt:lpstr>DEFINICIÓN DE EXTRANJERO  L.O. 4/2000 DE 11 DE ENERO, SOBRE DERECHOS Y LIBERTADES DE LOS EXTRANJEROS ENESPAÑA Y SU INTEGRACIÓN SOCIAL</vt:lpstr>
      <vt:lpstr>MOTIVOS DE LLEGADA A ESPAÑA</vt:lpstr>
      <vt:lpstr>VISADOS ARTICULO 25 BIS DE LA LOEX </vt:lpstr>
      <vt:lpstr>VISADOS </vt:lpstr>
      <vt:lpstr>ENTRADA EN ESPAÑA: REQUISITOS</vt:lpstr>
      <vt:lpstr>LA ENTRADA EN ESPAÑA: REQUISITOS</vt:lpstr>
      <vt:lpstr>Distintas situaciones administrativas en las que se puede encontrar una persona extranjera ya en España</vt:lpstr>
      <vt:lpstr>SITUACIONES DE IRREGULARIDAD: Persona extranjera que ha entrado de manera irregular.</vt:lpstr>
      <vt:lpstr>TIE Y NIE</vt:lpstr>
      <vt:lpstr>AUTORIZACIONES DE RESIDENCIA POR CIRCUNSTANCIAS EXCEPCIONALES </vt:lpstr>
      <vt:lpstr>DOCUMENTOS A PRESENTAR EN TODAS LAS SOLICITUDES DE AUTORIZACION DE RESIDENCIA POR CIRCUNSTANCIAS EXCEPCIONALES</vt:lpstr>
      <vt:lpstr>CEDULA DE INSCRIPCION</vt:lpstr>
      <vt:lpstr>ARRAIGO LABORAL</vt:lpstr>
      <vt:lpstr>PROCEDIMIENTO </vt:lpstr>
      <vt:lpstr>ARRAIGO SOCIAL</vt:lpstr>
      <vt:lpstr>REQUISITOS</vt:lpstr>
      <vt:lpstr>ARRAIGO FAMILIAR</vt:lpstr>
      <vt:lpstr>REQUISITOS</vt:lpstr>
      <vt:lpstr>ARRAIGO PARA LA FORMACIÓN</vt:lpstr>
      <vt:lpstr>REQUISITOS</vt:lpstr>
      <vt:lpstr>Presentación de PowerPoint</vt:lpstr>
      <vt:lpstr>AUTORIZACIÓN DE RESIDENCIA POR REAGRUPACIÓN FAMILIAR</vt:lpstr>
      <vt:lpstr>Real Decreto 1155/2024, de 19 de noviembre, por el que se aprueba el Reglamento de la Ley Orgánica 4/2000, de 11 de enero, sobre derechos y libertades de los extranjeros en España y su integración social.</vt:lpstr>
      <vt:lpstr>REQUISITOS GENERALES ARRAIGOS</vt:lpstr>
      <vt:lpstr>SOLICITANTES DE ASILO</vt:lpstr>
      <vt:lpstr>VISADOS</vt:lpstr>
      <vt:lpstr>REAGRUPACIÓN FAMILIAR</vt:lpstr>
      <vt:lpstr>TRABAJADORES DE TEMPORADA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EXTRANJERÍA</dc:title>
  <dc:creator>Amparo Carranza Simón</dc:creator>
  <cp:lastModifiedBy>Amparo Carranza Simón</cp:lastModifiedBy>
  <cp:revision>45</cp:revision>
  <dcterms:created xsi:type="dcterms:W3CDTF">2024-12-12T18:53:22Z</dcterms:created>
  <dcterms:modified xsi:type="dcterms:W3CDTF">2024-12-13T11:57:23Z</dcterms:modified>
</cp:coreProperties>
</file>